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392" r:id="rId3"/>
    <p:sldId id="405" r:id="rId4"/>
    <p:sldId id="393" r:id="rId5"/>
    <p:sldId id="394" r:id="rId6"/>
    <p:sldId id="402" r:id="rId7"/>
    <p:sldId id="403" r:id="rId8"/>
    <p:sldId id="404" r:id="rId9"/>
    <p:sldId id="395" r:id="rId10"/>
    <p:sldId id="396" r:id="rId11"/>
    <p:sldId id="397" r:id="rId12"/>
    <p:sldId id="400" r:id="rId13"/>
    <p:sldId id="401" r:id="rId14"/>
    <p:sldId id="398" r:id="rId15"/>
    <p:sldId id="412" r:id="rId16"/>
    <p:sldId id="413" r:id="rId17"/>
    <p:sldId id="399" r:id="rId18"/>
    <p:sldId id="406" r:id="rId19"/>
    <p:sldId id="407" r:id="rId20"/>
    <p:sldId id="408" r:id="rId21"/>
    <p:sldId id="409" r:id="rId22"/>
    <p:sldId id="415" r:id="rId23"/>
    <p:sldId id="414" r:id="rId24"/>
    <p:sldId id="416" r:id="rId25"/>
    <p:sldId id="410" r:id="rId26"/>
    <p:sldId id="417" r:id="rId27"/>
    <p:sldId id="418" r:id="rId28"/>
    <p:sldId id="419" r:id="rId29"/>
    <p:sldId id="420" r:id="rId30"/>
    <p:sldId id="421" r:id="rId31"/>
    <p:sldId id="422" r:id="rId32"/>
    <p:sldId id="423" r:id="rId33"/>
    <p:sldId id="424" r:id="rId34"/>
    <p:sldId id="437" r:id="rId35"/>
    <p:sldId id="425" r:id="rId36"/>
    <p:sldId id="426" r:id="rId37"/>
    <p:sldId id="432" r:id="rId38"/>
    <p:sldId id="433" r:id="rId39"/>
    <p:sldId id="434" r:id="rId40"/>
    <p:sldId id="435" r:id="rId41"/>
    <p:sldId id="436" r:id="rId42"/>
    <p:sldId id="438" r:id="rId43"/>
    <p:sldId id="411" r:id="rId44"/>
    <p:sldId id="439" r:id="rId45"/>
    <p:sldId id="427" r:id="rId46"/>
    <p:sldId id="428" r:id="rId47"/>
    <p:sldId id="429" r:id="rId48"/>
    <p:sldId id="430" r:id="rId49"/>
    <p:sldId id="440" r:id="rId50"/>
    <p:sldId id="431" r:id="rId51"/>
    <p:sldId id="441" r:id="rId52"/>
    <p:sldId id="442" r:id="rId53"/>
    <p:sldId id="443" r:id="rId54"/>
    <p:sldId id="448" r:id="rId55"/>
    <p:sldId id="449" r:id="rId56"/>
    <p:sldId id="450" r:id="rId57"/>
    <p:sldId id="451" r:id="rId58"/>
    <p:sldId id="452" r:id="rId59"/>
    <p:sldId id="453" r:id="rId60"/>
    <p:sldId id="444" r:id="rId61"/>
    <p:sldId id="445" r:id="rId62"/>
    <p:sldId id="454" r:id="rId63"/>
    <p:sldId id="446" r:id="rId64"/>
    <p:sldId id="455" r:id="rId65"/>
    <p:sldId id="447" r:id="rId66"/>
    <p:sldId id="456" r:id="rId67"/>
    <p:sldId id="458" r:id="rId68"/>
    <p:sldId id="463" r:id="rId69"/>
    <p:sldId id="462" r:id="rId70"/>
    <p:sldId id="459" r:id="rId71"/>
    <p:sldId id="457" r:id="rId72"/>
    <p:sldId id="460" r:id="rId73"/>
    <p:sldId id="461" r:id="rId74"/>
    <p:sldId id="464" r:id="rId75"/>
    <p:sldId id="465" r:id="rId76"/>
    <p:sldId id="466" r:id="rId77"/>
    <p:sldId id="467" r:id="rId78"/>
    <p:sldId id="469" r:id="rId79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32FD"/>
    <a:srgbClr val="96BDFF"/>
    <a:srgbClr val="429900"/>
    <a:srgbClr val="FFDD49"/>
    <a:srgbClr val="C03C00"/>
    <a:srgbClr val="C93900"/>
    <a:srgbClr val="B3FEBA"/>
    <a:srgbClr val="B3FFB4"/>
    <a:srgbClr val="BBB1FE"/>
    <a:srgbClr val="B3B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4F82D1-BCF0-EBFB-BD15-87B0E9E56EAE}" v="73" dt="2024-10-18T13:39:34.8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08" autoAdjust="0"/>
    <p:restoredTop sz="94660"/>
  </p:normalViewPr>
  <p:slideViewPr>
    <p:cSldViewPr snapToGrid="0">
      <p:cViewPr>
        <p:scale>
          <a:sx n="79" d="100"/>
          <a:sy n="79" d="100"/>
        </p:scale>
        <p:origin x="-840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Faça clique para editar o estilo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20/11/24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35360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20/11/24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4251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20/11/24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1718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20/11/24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056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20/11/24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4626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20/11/24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6420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20/11/24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914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20/11/24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5507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20/11/24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69934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20/11/24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9164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20/11/24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0662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31C0BB-DC71-4713-A787-95011EDB8CA8}" type="datetimeFigureOut">
              <a:rPr lang="pt-PT" smtClean="0"/>
              <a:t>20/11/24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2066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efkine.com/general/2016/09/05/backpropagation-in-convolutional-neural-network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@bdhuma/6-basic-things-to-know-about-convolution-daef5e1bc411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efkine.com/general/2016/09/05/backpropagation-in-convolutional-neural-networks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68/i0613rep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deshpande3.github.io/A-Beginner%27s-Guide-To-Understanding-Convolutional-Neural-Networks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deshpande3.github.io/A-Beginner%27s-Guide-To-Understanding-Convolutional-Neural-Networks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deshpande3.github.io/A-Beginner%27s-Guide-To-Understanding-Convolutional-Neural-Networks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deshpande3.github.io/A-Beginner%27s-Guide-To-Understanding-Convolutional-Neural-Networks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jjwalkarn.me/2016/08/11/intuitive-explanation-convnets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eej.us/blog/data/convolution-image-processing/" TargetMode="External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0053499-3647-36B4-C2DB-60949CBC284A}"/>
              </a:ext>
            </a:extLst>
          </p:cNvPr>
          <p:cNvSpPr>
            <a:spLocks noGrp="1"/>
          </p:cNvSpPr>
          <p:nvPr/>
        </p:nvSpPr>
        <p:spPr>
          <a:xfrm>
            <a:off x="562550" y="2327702"/>
            <a:ext cx="11067585" cy="1037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b="1" dirty="0" err="1">
                <a:solidFill>
                  <a:srgbClr val="092953"/>
                </a:solidFill>
                <a:latin typeface="Cambria"/>
                <a:ea typeface="Cambria"/>
              </a:rPr>
              <a:t>Deep</a:t>
            </a:r>
            <a:r>
              <a:rPr lang="pt-PT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endParaRPr lang="pt-PT" b="1" dirty="0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56B029F-39A9-47C6-AC5F-828B5B6B4CB9}"/>
              </a:ext>
            </a:extLst>
          </p:cNvPr>
          <p:cNvSpPr>
            <a:spLocks noGrp="1"/>
          </p:cNvSpPr>
          <p:nvPr/>
        </p:nvSpPr>
        <p:spPr>
          <a:xfrm>
            <a:off x="1521732" y="500827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000" b="1" err="1">
                <a:ea typeface="+mn-lt"/>
                <a:cs typeface="+mn-lt"/>
              </a:rPr>
              <a:t>Applied</a:t>
            </a:r>
            <a:r>
              <a:rPr lang="pt-PT" sz="2000" b="1" dirty="0">
                <a:ea typeface="+mn-lt"/>
                <a:cs typeface="+mn-lt"/>
              </a:rPr>
              <a:t> Data </a:t>
            </a:r>
            <a:r>
              <a:rPr lang="pt-PT" sz="2000" b="1" err="1">
                <a:ea typeface="+mn-lt"/>
                <a:cs typeface="+mn-lt"/>
              </a:rPr>
              <a:t>Science</a:t>
            </a:r>
            <a:endParaRPr lang="pt-PT" b="1" err="1"/>
          </a:p>
          <a:p>
            <a:r>
              <a:rPr lang="pt-PT" sz="2000" b="1" dirty="0"/>
              <a:t>2024/2025</a:t>
            </a:r>
            <a:endParaRPr lang="pt-PT" sz="2000" b="1" dirty="0">
              <a:cs typeface="Calibri"/>
            </a:endParaRPr>
          </a:p>
        </p:txBody>
      </p:sp>
      <p:pic>
        <p:nvPicPr>
          <p:cNvPr id="9" name="Imagem 8" descr="Portal do Colaborador">
            <a:extLst>
              <a:ext uri="{FF2B5EF4-FFF2-40B4-BE49-F238E27FC236}">
                <a16:creationId xmlns:a16="http://schemas.microsoft.com/office/drawing/2014/main" id="{2B601A01-9B7B-BA13-BEF4-FEC8884D3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01" y="130979"/>
            <a:ext cx="3561239" cy="1650054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4330246" y="150133"/>
            <a:ext cx="7859486" cy="1603828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D7851EF0-06B4-C9BF-8969-A919CD805DF2}"/>
              </a:ext>
            </a:extLst>
          </p:cNvPr>
          <p:cNvSpPr/>
          <p:nvPr/>
        </p:nvSpPr>
        <p:spPr>
          <a:xfrm>
            <a:off x="-198212" y="150132"/>
            <a:ext cx="283029" cy="1603828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B8E3643-4B25-37B8-1D83-D8BB0F05358F}"/>
              </a:ext>
            </a:extLst>
          </p:cNvPr>
          <p:cNvSpPr txBox="1"/>
          <p:nvPr/>
        </p:nvSpPr>
        <p:spPr>
          <a:xfrm>
            <a:off x="1494971" y="3369062"/>
            <a:ext cx="920205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 dirty="0" err="1">
                <a:solidFill>
                  <a:srgbClr val="595959"/>
                </a:solidFill>
                <a:latin typeface="Calibri"/>
                <a:cs typeface="Calibri"/>
              </a:rPr>
              <a:t>Session</a:t>
            </a:r>
            <a:r>
              <a:rPr lang="pt-PT" sz="2800" b="1" dirty="0">
                <a:solidFill>
                  <a:srgbClr val="595959"/>
                </a:solidFill>
                <a:latin typeface="Calibri"/>
                <a:cs typeface="Calibri"/>
              </a:rPr>
              <a:t> 10 </a:t>
            </a:r>
            <a:r>
              <a:rPr lang="pt-PT" sz="2800" b="1" dirty="0" err="1">
                <a:solidFill>
                  <a:srgbClr val="595959"/>
                </a:solidFill>
                <a:latin typeface="Calibri"/>
                <a:cs typeface="Calibri"/>
              </a:rPr>
              <a:t>and</a:t>
            </a:r>
            <a:r>
              <a:rPr lang="pt-PT" sz="2800" b="1" dirty="0">
                <a:solidFill>
                  <a:srgbClr val="595959"/>
                </a:solidFill>
                <a:latin typeface="Calibri"/>
                <a:cs typeface="Calibri"/>
              </a:rPr>
              <a:t> 11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9666F2D-333D-FE50-82D2-088CE3443EB8}"/>
              </a:ext>
            </a:extLst>
          </p:cNvPr>
          <p:cNvSpPr txBox="1"/>
          <p:nvPr/>
        </p:nvSpPr>
        <p:spPr>
          <a:xfrm>
            <a:off x="2479200" y="3965796"/>
            <a:ext cx="724289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3600" b="1" dirty="0" err="1">
                <a:latin typeface="Calibri"/>
                <a:ea typeface="Calibri"/>
                <a:cs typeface="Calibri"/>
              </a:rPr>
              <a:t>Convolutional</a:t>
            </a:r>
            <a:r>
              <a:rPr lang="pt-PT" sz="3600" b="1" dirty="0">
                <a:latin typeface="Calibri"/>
                <a:ea typeface="Calibri"/>
                <a:cs typeface="Calibri"/>
              </a:rPr>
              <a:t> Neural Networks (</a:t>
            </a:r>
            <a:r>
              <a:rPr lang="pt-PT" sz="3600" b="1" dirty="0" err="1">
                <a:latin typeface="Calibri"/>
                <a:ea typeface="Calibri"/>
                <a:cs typeface="Calibri"/>
              </a:rPr>
              <a:t>CNNs</a:t>
            </a:r>
            <a:r>
              <a:rPr lang="pt-PT" sz="3600" b="1" dirty="0">
                <a:latin typeface="Calibri"/>
                <a:ea typeface="Calibri"/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4531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Neocognitron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diagrama, file, captura de ecrã&#10;&#10;Descrição gerada automaticamente">
            <a:extLst>
              <a:ext uri="{FF2B5EF4-FFF2-40B4-BE49-F238E27FC236}">
                <a16:creationId xmlns:a16="http://schemas.microsoft.com/office/drawing/2014/main" id="{E4AB4DD8-CC89-DA95-4317-3AF392D28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5317" y="1111250"/>
            <a:ext cx="11033765" cy="5380038"/>
          </a:xfrm>
        </p:spPr>
      </p:pic>
    </p:spTree>
    <p:extLst>
      <p:ext uri="{BB962C8B-B14F-4D97-AF65-F5344CB8AC3E}">
        <p14:creationId xmlns:p14="http://schemas.microsoft.com/office/powerpoint/2010/main" val="3875988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Neocognitron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diagrama, file, captura de ecrã&#10;&#10;Descrição gerada automaticamente">
            <a:extLst>
              <a:ext uri="{FF2B5EF4-FFF2-40B4-BE49-F238E27FC236}">
                <a16:creationId xmlns:a16="http://schemas.microsoft.com/office/drawing/2014/main" id="{E7C0B011-A4C4-8B8D-A6C3-933D9959C8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0731" y="1206500"/>
            <a:ext cx="11530537" cy="5246688"/>
          </a:xfrm>
        </p:spPr>
      </p:pic>
    </p:spTree>
    <p:extLst>
      <p:ext uri="{BB962C8B-B14F-4D97-AF65-F5344CB8AC3E}">
        <p14:creationId xmlns:p14="http://schemas.microsoft.com/office/powerpoint/2010/main" val="2807415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Neocognitron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diagrama, file, Esquema&#10;&#10;Descrição gerada automaticamente">
            <a:extLst>
              <a:ext uri="{FF2B5EF4-FFF2-40B4-BE49-F238E27FC236}">
                <a16:creationId xmlns:a16="http://schemas.microsoft.com/office/drawing/2014/main" id="{6C67E20F-A8E0-0E89-676A-07C23591BD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2199" y="986359"/>
            <a:ext cx="11329753" cy="5341938"/>
          </a:xfrm>
        </p:spPr>
      </p:pic>
    </p:spTree>
    <p:extLst>
      <p:ext uri="{BB962C8B-B14F-4D97-AF65-F5344CB8AC3E}">
        <p14:creationId xmlns:p14="http://schemas.microsoft.com/office/powerpoint/2010/main" val="75629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Neocognitron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diagrama, captura de ecrã, file&#10;&#10;Descrição gerada automaticamente">
            <a:extLst>
              <a:ext uri="{FF2B5EF4-FFF2-40B4-BE49-F238E27FC236}">
                <a16:creationId xmlns:a16="http://schemas.microsoft.com/office/drawing/2014/main" id="{4BC8A9E6-EF42-24AC-C1F4-0C4BDC20CB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2334" y="1139825"/>
            <a:ext cx="11595932" cy="5351463"/>
          </a:xfrm>
        </p:spPr>
      </p:pic>
    </p:spTree>
    <p:extLst>
      <p:ext uri="{BB962C8B-B14F-4D97-AF65-F5344CB8AC3E}">
        <p14:creationId xmlns:p14="http://schemas.microsoft.com/office/powerpoint/2010/main" val="1280581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Challenges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Fully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Connected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Networks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971095"/>
            <a:ext cx="11001375" cy="523082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endParaRPr lang="pt-PT" dirty="0">
              <a:ea typeface="+mn-lt"/>
              <a:cs typeface="+mn-lt"/>
            </a:endParaRPr>
          </a:p>
          <a:p>
            <a:r>
              <a:rPr lang="pt-PT" dirty="0" err="1">
                <a:ea typeface="+mn-lt"/>
                <a:cs typeface="+mn-lt"/>
              </a:rPr>
              <a:t>Fully-Connected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Layers</a:t>
            </a:r>
            <a:r>
              <a:rPr lang="pt-PT" dirty="0">
                <a:ea typeface="+mn-lt"/>
                <a:cs typeface="+mn-lt"/>
              </a:rPr>
              <a:t> are </a:t>
            </a:r>
            <a:r>
              <a:rPr lang="pt-PT" dirty="0" err="1">
                <a:ea typeface="+mn-lt"/>
                <a:cs typeface="+mn-lt"/>
              </a:rPr>
              <a:t>Limited</a:t>
            </a:r>
            <a:endParaRPr lang="pt-PT" dirty="0"/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r>
              <a:rPr lang="pt-PT" dirty="0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node </a:t>
            </a:r>
            <a:r>
              <a:rPr lang="pt-PT" dirty="0" err="1">
                <a:ea typeface="+mn-lt"/>
                <a:cs typeface="+mn-lt"/>
              </a:rPr>
              <a:t>provides</a:t>
            </a:r>
            <a:r>
              <a:rPr lang="pt-PT" dirty="0">
                <a:ea typeface="+mn-lt"/>
                <a:cs typeface="+mn-lt"/>
              </a:rPr>
              <a:t> input to </a:t>
            </a:r>
            <a:r>
              <a:rPr lang="pt-PT" dirty="0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node in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next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layer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endParaRPr lang="pt-PT" dirty="0">
              <a:ea typeface="+mn-lt"/>
              <a:cs typeface="+mn-lt"/>
            </a:endParaRPr>
          </a:p>
          <a:p>
            <a:r>
              <a:rPr lang="pt-PT" dirty="0">
                <a:ea typeface="+mn-lt"/>
                <a:cs typeface="+mn-lt"/>
              </a:rPr>
              <a:t>No </a:t>
            </a:r>
            <a:r>
              <a:rPr lang="pt-PT" dirty="0" err="1">
                <a:ea typeface="+mn-lt"/>
                <a:cs typeface="+mn-lt"/>
              </a:rPr>
              <a:t>spatial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information</a:t>
            </a:r>
            <a:r>
              <a:rPr lang="pt-PT" dirty="0">
                <a:ea typeface="+mn-lt"/>
                <a:cs typeface="+mn-lt"/>
              </a:rPr>
              <a:t>!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Imagem 8" descr="Uma imagem com círculo, captura de ecrã, file, diagrama&#10;&#10;Descrição gerada automaticamente">
            <a:extLst>
              <a:ext uri="{FF2B5EF4-FFF2-40B4-BE49-F238E27FC236}">
                <a16:creationId xmlns:a16="http://schemas.microsoft.com/office/drawing/2014/main" id="{59761A23-0764-1AD9-8F88-7A2477982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300" y="1910021"/>
            <a:ext cx="5696722" cy="277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76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Challenges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Fully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Connected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Networks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r>
              <a:rPr lang="pt-PT" dirty="0">
                <a:ea typeface="+mn-lt"/>
                <a:cs typeface="+mn-lt"/>
              </a:rPr>
              <a:t>Assume 2 </a:t>
            </a:r>
            <a:r>
              <a:rPr lang="pt-PT" dirty="0" err="1">
                <a:ea typeface="+mn-lt"/>
                <a:cs typeface="+mn-lt"/>
              </a:rPr>
              <a:t>layer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model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with</a:t>
            </a:r>
            <a:r>
              <a:rPr lang="pt-PT" dirty="0">
                <a:ea typeface="+mn-lt"/>
                <a:cs typeface="+mn-lt"/>
              </a:rPr>
              <a:t> 100 nodes per </a:t>
            </a:r>
            <a:r>
              <a:rPr lang="pt-PT" dirty="0" err="1">
                <a:ea typeface="+mn-lt"/>
                <a:cs typeface="+mn-lt"/>
              </a:rPr>
              <a:t>layer</a:t>
            </a:r>
            <a:endParaRPr lang="pt-PT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e.g.,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 are in a </a:t>
            </a:r>
            <a:r>
              <a:rPr lang="pt-PT" dirty="0" err="1">
                <a:ea typeface="+mn-lt"/>
                <a:cs typeface="+mn-lt"/>
              </a:rPr>
              <a:t>colored</a:t>
            </a:r>
            <a:r>
              <a:rPr lang="pt-PT" dirty="0">
                <a:ea typeface="+mn-lt"/>
                <a:cs typeface="+mn-lt"/>
              </a:rPr>
              <a:t> 640x480 </a:t>
            </a:r>
            <a:r>
              <a:rPr lang="pt-PT" dirty="0" err="1">
                <a:ea typeface="+mn-lt"/>
                <a:cs typeface="+mn-lt"/>
              </a:rPr>
              <a:t>image</a:t>
            </a:r>
            <a:r>
              <a:rPr lang="pt-PT" dirty="0">
                <a:ea typeface="+mn-lt"/>
                <a:cs typeface="+mn-lt"/>
              </a:rPr>
              <a:t>?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Imagem 8" descr="Uma imagem com círculo, captura de ecrã, file, diagrama&#10;&#10;Descrição gerada automaticamente">
            <a:extLst>
              <a:ext uri="{FF2B5EF4-FFF2-40B4-BE49-F238E27FC236}">
                <a16:creationId xmlns:a16="http://schemas.microsoft.com/office/drawing/2014/main" id="{59761A23-0764-1AD9-8F88-7A2477982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787" y="1209804"/>
            <a:ext cx="5696722" cy="277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62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Challenges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Fully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Connected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Networks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r>
              <a:rPr lang="pt-PT" dirty="0">
                <a:ea typeface="+mn-lt"/>
                <a:cs typeface="+mn-lt"/>
              </a:rPr>
              <a:t>Assume 2 </a:t>
            </a:r>
            <a:r>
              <a:rPr lang="pt-PT" dirty="0" err="1">
                <a:ea typeface="+mn-lt"/>
                <a:cs typeface="+mn-lt"/>
              </a:rPr>
              <a:t>layer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model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with</a:t>
            </a:r>
            <a:r>
              <a:rPr lang="pt-PT" dirty="0">
                <a:ea typeface="+mn-lt"/>
                <a:cs typeface="+mn-lt"/>
              </a:rPr>
              <a:t> 100 nodes per </a:t>
            </a:r>
            <a:r>
              <a:rPr lang="pt-PT" dirty="0" err="1">
                <a:ea typeface="+mn-lt"/>
                <a:cs typeface="+mn-lt"/>
              </a:rPr>
              <a:t>layer</a:t>
            </a:r>
            <a:endParaRPr lang="pt-PT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e.g.,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 are in a </a:t>
            </a:r>
            <a:r>
              <a:rPr lang="pt-PT" dirty="0" err="1">
                <a:ea typeface="+mn-lt"/>
                <a:cs typeface="+mn-lt"/>
              </a:rPr>
              <a:t>colored</a:t>
            </a:r>
            <a:r>
              <a:rPr lang="pt-PT" dirty="0">
                <a:ea typeface="+mn-lt"/>
                <a:cs typeface="+mn-lt"/>
              </a:rPr>
              <a:t> 640x480 </a:t>
            </a:r>
            <a:r>
              <a:rPr lang="pt-PT" dirty="0" err="1">
                <a:ea typeface="+mn-lt"/>
                <a:cs typeface="+mn-lt"/>
              </a:rPr>
              <a:t>image</a:t>
            </a:r>
            <a:r>
              <a:rPr lang="pt-PT" dirty="0">
                <a:ea typeface="+mn-lt"/>
                <a:cs typeface="+mn-lt"/>
              </a:rPr>
              <a:t>?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640x480x3x100 + 100x100 + 100x1 = 92,170,100</a:t>
            </a:r>
          </a:p>
          <a:p>
            <a:pPr lvl="2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e.g.,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 are in a 2048X1536 </a:t>
            </a:r>
            <a:r>
              <a:rPr lang="pt-PT" dirty="0" err="1">
                <a:ea typeface="+mn-lt"/>
                <a:cs typeface="+mn-lt"/>
              </a:rPr>
              <a:t>image</a:t>
            </a:r>
            <a:r>
              <a:rPr lang="pt-PT" dirty="0">
                <a:ea typeface="+mn-lt"/>
                <a:cs typeface="+mn-lt"/>
              </a:rPr>
              <a:t> (3.1 Megapixel </a:t>
            </a:r>
            <a:r>
              <a:rPr lang="pt-PT" dirty="0" err="1">
                <a:ea typeface="+mn-lt"/>
                <a:cs typeface="+mn-lt"/>
              </a:rPr>
              <a:t>image</a:t>
            </a:r>
            <a:r>
              <a:rPr lang="pt-PT" dirty="0">
                <a:ea typeface="+mn-lt"/>
                <a:cs typeface="+mn-lt"/>
              </a:rPr>
              <a:t>)?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2048x1536x3x100 + 100x100 + 100x1 = 943,728,500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Imagem 8" descr="Uma imagem com círculo, captura de ecrã, file, diagrama&#10;&#10;Descrição gerada automaticamente">
            <a:extLst>
              <a:ext uri="{FF2B5EF4-FFF2-40B4-BE49-F238E27FC236}">
                <a16:creationId xmlns:a16="http://schemas.microsoft.com/office/drawing/2014/main" id="{59761A23-0764-1AD9-8F88-7A2477982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787" y="1189209"/>
            <a:ext cx="5696722" cy="277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53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Challenges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Fully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Connected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Networks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b="1" dirty="0" err="1">
                <a:ea typeface="+mn-lt"/>
                <a:cs typeface="+mn-lt"/>
              </a:rPr>
              <a:t>Issue</a:t>
            </a:r>
            <a:r>
              <a:rPr lang="pt-PT" b="1" dirty="0"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model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parameters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dirty="0" err="1">
                <a:ea typeface="+mn-lt"/>
                <a:cs typeface="+mn-lt"/>
              </a:rPr>
              <a:t>fully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connected</a:t>
            </a:r>
            <a:r>
              <a:rPr lang="pt-PT" dirty="0">
                <a:ea typeface="+mn-lt"/>
                <a:cs typeface="+mn-lt"/>
              </a:rPr>
              <a:t> networks</a:t>
            </a:r>
          </a:p>
          <a:p>
            <a:endParaRPr lang="pt-PT" dirty="0">
              <a:ea typeface="+mn-lt"/>
              <a:cs typeface="+mn-lt"/>
            </a:endParaRPr>
          </a:p>
          <a:p>
            <a:r>
              <a:rPr lang="pt-PT" b="1" dirty="0" err="1">
                <a:ea typeface="+mn-lt"/>
                <a:cs typeface="+mn-lt"/>
              </a:rPr>
              <a:t>Many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model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parameters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and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so</a:t>
            </a:r>
            <a:r>
              <a:rPr lang="pt-PT" b="1" dirty="0">
                <a:ea typeface="+mn-lt"/>
                <a:cs typeface="+mn-lt"/>
              </a:rPr>
              <a:t>...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b="1" dirty="0" err="1">
                <a:ea typeface="+mn-lt"/>
                <a:cs typeface="+mn-lt"/>
              </a:rPr>
              <a:t>Greater</a:t>
            </a:r>
            <a:r>
              <a:rPr lang="pt-PT" b="1" dirty="0">
                <a:ea typeface="+mn-lt"/>
                <a:cs typeface="+mn-lt"/>
              </a:rPr>
              <a:t> chance to </a:t>
            </a:r>
            <a:r>
              <a:rPr lang="pt-PT" b="1" dirty="0" err="1">
                <a:ea typeface="+mn-lt"/>
                <a:cs typeface="+mn-lt"/>
              </a:rPr>
              <a:t>overfit</a:t>
            </a:r>
            <a:endParaRPr lang="pt-PT" b="1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b="1" dirty="0" err="1">
                <a:ea typeface="+mn-lt"/>
                <a:cs typeface="+mn-lt"/>
              </a:rPr>
              <a:t>Increased</a:t>
            </a:r>
            <a:r>
              <a:rPr lang="pt-PT" b="1" dirty="0">
                <a:ea typeface="+mn-lt"/>
                <a:cs typeface="+mn-lt"/>
              </a:rPr>
              <a:t> training time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b="1" dirty="0" err="1">
                <a:ea typeface="+mn-lt"/>
                <a:cs typeface="+mn-lt"/>
              </a:rPr>
              <a:t>Needs</a:t>
            </a:r>
            <a:r>
              <a:rPr lang="pt-PT" b="1" dirty="0">
                <a:ea typeface="+mn-lt"/>
                <a:cs typeface="+mn-lt"/>
              </a:rPr>
              <a:t> more training data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63414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b="1" dirty="0" err="1">
                <a:ea typeface="+mn-lt"/>
                <a:cs typeface="+mn-lt"/>
              </a:rPr>
              <a:t>Idea</a:t>
            </a:r>
            <a:r>
              <a:rPr lang="pt-PT" b="1" dirty="0"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node </a:t>
            </a:r>
            <a:r>
              <a:rPr lang="pt-PT" dirty="0" err="1">
                <a:ea typeface="+mn-lt"/>
                <a:cs typeface="+mn-lt"/>
              </a:rPr>
              <a:t>receives</a:t>
            </a:r>
            <a:r>
              <a:rPr lang="pt-PT" dirty="0">
                <a:ea typeface="+mn-lt"/>
                <a:cs typeface="+mn-lt"/>
              </a:rPr>
              <a:t> input </a:t>
            </a:r>
            <a:r>
              <a:rPr lang="pt-PT" dirty="0" err="1">
                <a:ea typeface="+mn-lt"/>
                <a:cs typeface="+mn-lt"/>
              </a:rPr>
              <a:t>only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from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dirty="0" err="1">
                <a:ea typeface="+mn-lt"/>
                <a:cs typeface="+mn-lt"/>
              </a:rPr>
              <a:t>small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neighborhood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dirty="0" err="1">
                <a:ea typeface="+mn-lt"/>
                <a:cs typeface="+mn-lt"/>
              </a:rPr>
              <a:t>previous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layer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parameter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sharing</a:t>
            </a: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Imagem 7" descr="Uma imagem com diagrama, texto, file, esboço&#10;&#10;Descrição gerada automaticamente">
            <a:extLst>
              <a:ext uri="{FF2B5EF4-FFF2-40B4-BE49-F238E27FC236}">
                <a16:creationId xmlns:a16="http://schemas.microsoft.com/office/drawing/2014/main" id="{98438B38-E047-86DD-D1B1-F464BC4B1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38" y="2600453"/>
            <a:ext cx="12030075" cy="381952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B61E6B3-1A73-6B3E-AA86-E4CF56C91F8C}"/>
              </a:ext>
            </a:extLst>
          </p:cNvPr>
          <p:cNvSpPr txBox="1"/>
          <p:nvPr/>
        </p:nvSpPr>
        <p:spPr>
          <a:xfrm>
            <a:off x="463378" y="2419864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b="1" err="1"/>
              <a:t>Neocognitron</a:t>
            </a:r>
            <a:endParaRPr lang="pt-PT" b="1"/>
          </a:p>
        </p:txBody>
      </p:sp>
    </p:spTree>
    <p:extLst>
      <p:ext uri="{BB962C8B-B14F-4D97-AF65-F5344CB8AC3E}">
        <p14:creationId xmlns:p14="http://schemas.microsoft.com/office/powerpoint/2010/main" val="716957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dirty="0" err="1">
                <a:ea typeface="+mn-lt"/>
                <a:cs typeface="+mn-lt"/>
              </a:rPr>
              <a:t>Applies</a:t>
            </a:r>
            <a:r>
              <a:rPr lang="pt-PT" dirty="0">
                <a:ea typeface="+mn-lt"/>
                <a:cs typeface="+mn-lt"/>
              </a:rPr>
              <a:t> a linear </a:t>
            </a:r>
            <a:r>
              <a:rPr lang="pt-PT" b="1" dirty="0" err="1">
                <a:ea typeface="+mn-lt"/>
                <a:cs typeface="+mn-lt"/>
              </a:rPr>
              <a:t>filter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dirty="0">
                <a:ea typeface="+mn-lt"/>
                <a:cs typeface="+mn-lt"/>
              </a:rPr>
              <a:t>(e.g., 2D)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7615527-1421-9F0C-F8CC-3439B01D813F}"/>
              </a:ext>
            </a:extLst>
          </p:cNvPr>
          <p:cNvGrpSpPr/>
          <p:nvPr/>
        </p:nvGrpSpPr>
        <p:grpSpPr>
          <a:xfrm>
            <a:off x="1301158" y="1835648"/>
            <a:ext cx="10242099" cy="4788242"/>
            <a:chOff x="976827" y="1760837"/>
            <a:chExt cx="10242099" cy="4788242"/>
          </a:xfrm>
        </p:grpSpPr>
        <p:pic>
          <p:nvPicPr>
            <p:cNvPr id="5" name="Imagem 4" descr="Uma imagem com texto, diagrama, captura de ecrã, Saturação de cores&#10;&#10;Descrição gerada automaticamente">
              <a:extLst>
                <a:ext uri="{FF2B5EF4-FFF2-40B4-BE49-F238E27FC236}">
                  <a16:creationId xmlns:a16="http://schemas.microsoft.com/office/drawing/2014/main" id="{E347DF2E-2462-06C5-575C-B32E0C923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6827" y="1785936"/>
              <a:ext cx="10242099" cy="4755600"/>
            </a:xfrm>
            <a:prstGeom prst="rect">
              <a:avLst/>
            </a:prstGeom>
          </p:spPr>
        </p:pic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5C306B14-DB98-407E-F6FA-DF23ED8425C6}"/>
                </a:ext>
              </a:extLst>
            </p:cNvPr>
            <p:cNvSpPr/>
            <p:nvPr/>
          </p:nvSpPr>
          <p:spPr>
            <a:xfrm>
              <a:off x="4293973" y="1760837"/>
              <a:ext cx="5704702" cy="1544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B466FE7D-D8F7-08FB-B4F1-9C3F06FA34C2}"/>
                </a:ext>
              </a:extLst>
            </p:cNvPr>
            <p:cNvSpPr/>
            <p:nvPr/>
          </p:nvSpPr>
          <p:spPr>
            <a:xfrm>
              <a:off x="1668162" y="6332837"/>
              <a:ext cx="7898026" cy="216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FB31FEC-A296-527A-AC20-7D63F99A6282}"/>
              </a:ext>
            </a:extLst>
          </p:cNvPr>
          <p:cNvSpPr txBox="1"/>
          <p:nvPr/>
        </p:nvSpPr>
        <p:spPr>
          <a:xfrm>
            <a:off x="988540" y="6116594"/>
            <a:ext cx="825843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PT" sz="1200" dirty="0">
                <a:ea typeface="+mn-lt"/>
                <a:cs typeface="+mn-lt"/>
                <a:hlinkClick r:id="rId4"/>
              </a:rPr>
              <a:t>https://www.jefkine.com/general/2016/09/05/backpropagation-in-convolutional-neural-networks/</a:t>
            </a:r>
            <a:endParaRPr lang="pt-PT" sz="12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7591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Spatial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Data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b="1" dirty="0" err="1">
                <a:ea typeface="+mn-lt"/>
                <a:cs typeface="+mn-lt"/>
              </a:rPr>
              <a:t>Definition</a:t>
            </a:r>
            <a:r>
              <a:rPr lang="pt-PT" b="1" dirty="0"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Spatial</a:t>
            </a:r>
            <a:r>
              <a:rPr lang="pt-PT" dirty="0">
                <a:ea typeface="+mn-lt"/>
                <a:cs typeface="+mn-lt"/>
              </a:rPr>
              <a:t> data </a:t>
            </a:r>
            <a:r>
              <a:rPr lang="pt-PT" dirty="0" err="1">
                <a:ea typeface="+mn-lt"/>
                <a:cs typeface="+mn-lt"/>
              </a:rPr>
              <a:t>refers</a:t>
            </a:r>
            <a:r>
              <a:rPr lang="pt-PT" dirty="0">
                <a:ea typeface="+mn-lt"/>
                <a:cs typeface="+mn-lt"/>
              </a:rPr>
              <a:t> to data </a:t>
            </a:r>
            <a:r>
              <a:rPr lang="pt-PT" dirty="0" err="1">
                <a:ea typeface="+mn-lt"/>
                <a:cs typeface="+mn-lt"/>
              </a:rPr>
              <a:t>where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arrangement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location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elements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important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texto, captura de ecrã&#10;&#10;Descrição gerada automaticamente">
            <a:extLst>
              <a:ext uri="{FF2B5EF4-FFF2-40B4-BE49-F238E27FC236}">
                <a16:creationId xmlns:a16="http://schemas.microsoft.com/office/drawing/2014/main" id="{CFF6D4D9-8196-DAA5-72F8-0B3678C5A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38" y="3052763"/>
            <a:ext cx="10429011" cy="27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995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2D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11197023" cy="5220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dirty="0">
                <a:ea typeface="+mn-lt"/>
                <a:cs typeface="+mn-lt"/>
              </a:rPr>
              <a:t>Compute a </a:t>
            </a:r>
            <a:r>
              <a:rPr lang="pt-PT" b="1" dirty="0" err="1">
                <a:ea typeface="+mn-lt"/>
                <a:cs typeface="+mn-lt"/>
              </a:rPr>
              <a:t>function</a:t>
            </a:r>
            <a:r>
              <a:rPr lang="pt-PT" b="1" dirty="0">
                <a:ea typeface="+mn-lt"/>
                <a:cs typeface="+mn-lt"/>
              </a:rPr>
              <a:t> of local neighborhood</a:t>
            </a:r>
            <a:r>
              <a:rPr lang="pt-PT" dirty="0">
                <a:ea typeface="+mn-lt"/>
                <a:cs typeface="+mn-lt"/>
              </a:rPr>
              <a:t> for each </a:t>
            </a:r>
            <a:r>
              <a:rPr lang="pt-PT" dirty="0" err="1">
                <a:ea typeface="+mn-lt"/>
                <a:cs typeface="+mn-lt"/>
              </a:rPr>
              <a:t>location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dirty="0" err="1">
                <a:ea typeface="+mn-lt"/>
                <a:cs typeface="+mn-lt"/>
              </a:rPr>
              <a:t>matrix</a:t>
            </a:r>
            <a:endParaRPr lang="pt-PT" dirty="0">
              <a:ea typeface="+mn-lt"/>
              <a:cs typeface="+mn-lt"/>
            </a:endParaRPr>
          </a:p>
          <a:p>
            <a:r>
              <a:rPr lang="pt-PT" dirty="0">
                <a:ea typeface="+mn-lt"/>
                <a:cs typeface="+mn-lt"/>
              </a:rPr>
              <a:t>A </a:t>
            </a:r>
            <a:r>
              <a:rPr lang="pt-PT" b="1" dirty="0" err="1">
                <a:ea typeface="+mn-lt"/>
                <a:cs typeface="+mn-lt"/>
              </a:rPr>
              <a:t>filter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specifies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function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to combine </a:t>
            </a:r>
            <a:r>
              <a:rPr lang="pt-PT" dirty="0" err="1">
                <a:ea typeface="+mn-lt"/>
                <a:cs typeface="+mn-lt"/>
              </a:rPr>
              <a:t>neighbors</a:t>
            </a:r>
            <a:r>
              <a:rPr lang="pt-PT" dirty="0">
                <a:ea typeface="+mn-lt"/>
                <a:cs typeface="+mn-lt"/>
              </a:rPr>
              <a:t>’ </a:t>
            </a:r>
            <a:r>
              <a:rPr lang="pt-PT" dirty="0" err="1">
                <a:ea typeface="+mn-lt"/>
                <a:cs typeface="+mn-lt"/>
              </a:rPr>
              <a:t>values</a:t>
            </a: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file, captura de ecrã, Retângulo, diagrama&#10;&#10;Descrição gerada automaticamente">
            <a:extLst>
              <a:ext uri="{FF2B5EF4-FFF2-40B4-BE49-F238E27FC236}">
                <a16:creationId xmlns:a16="http://schemas.microsoft.com/office/drawing/2014/main" id="{8F4285E3-A54B-081D-8EB0-A1B4BF2C7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484" y="2480877"/>
            <a:ext cx="6798432" cy="3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37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2D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file, captura de ecrã, diagrama, Retângulo&#10;&#10;Descrição gerada automaticamente">
            <a:extLst>
              <a:ext uri="{FF2B5EF4-FFF2-40B4-BE49-F238E27FC236}">
                <a16:creationId xmlns:a16="http://schemas.microsoft.com/office/drawing/2014/main" id="{220FA54B-8922-050B-19FB-D44DE0E4C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54307" y="1825625"/>
            <a:ext cx="7883386" cy="4351338"/>
          </a:xfrm>
        </p:spPr>
      </p:pic>
    </p:spTree>
    <p:extLst>
      <p:ext uri="{BB962C8B-B14F-4D97-AF65-F5344CB8AC3E}">
        <p14:creationId xmlns:p14="http://schemas.microsoft.com/office/powerpoint/2010/main" val="1912524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2D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Marcador de Posição de Conteúdo 7" descr="Uma imagem com file, captura de ecrã, Retângulo, diagrama&#10;&#10;Descrição gerada automaticamente">
            <a:extLst>
              <a:ext uri="{FF2B5EF4-FFF2-40B4-BE49-F238E27FC236}">
                <a16:creationId xmlns:a16="http://schemas.microsoft.com/office/drawing/2014/main" id="{924DEEE9-6B8A-5A91-700B-DDCC26C1E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54307" y="1825625"/>
            <a:ext cx="7883386" cy="4351338"/>
          </a:xfrm>
        </p:spPr>
      </p:pic>
    </p:spTree>
    <p:extLst>
      <p:ext uri="{BB962C8B-B14F-4D97-AF65-F5344CB8AC3E}">
        <p14:creationId xmlns:p14="http://schemas.microsoft.com/office/powerpoint/2010/main" val="68836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2D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Marcador de Posição de Conteúdo 7" descr="Uma imagem com file, captura de ecrã, diagrama, Retângulo&#10;&#10;Descrição gerada automaticamente">
            <a:extLst>
              <a:ext uri="{FF2B5EF4-FFF2-40B4-BE49-F238E27FC236}">
                <a16:creationId xmlns:a16="http://schemas.microsoft.com/office/drawing/2014/main" id="{46329BE0-9CFE-EB19-66C1-982F1DCEA9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54307" y="1825625"/>
            <a:ext cx="7883386" cy="4351338"/>
          </a:xfrm>
        </p:spPr>
      </p:pic>
    </p:spTree>
    <p:extLst>
      <p:ext uri="{BB962C8B-B14F-4D97-AF65-F5344CB8AC3E}">
        <p14:creationId xmlns:p14="http://schemas.microsoft.com/office/powerpoint/2010/main" val="3660272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2D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Example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Marcador de Posição de Conteúdo 7" descr="Uma imagem com texto, captura de ecrã, Retângulo, diagrama&#10;&#10;Descrição gerada automaticamente">
            <a:extLst>
              <a:ext uri="{FF2B5EF4-FFF2-40B4-BE49-F238E27FC236}">
                <a16:creationId xmlns:a16="http://schemas.microsoft.com/office/drawing/2014/main" id="{64DBDC17-F0C3-3B04-FA68-D5C50B40BC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0806" y="1547598"/>
            <a:ext cx="9697293" cy="4352400"/>
          </a:xfrm>
        </p:spPr>
      </p:pic>
    </p:spTree>
    <p:extLst>
      <p:ext uri="{BB962C8B-B14F-4D97-AF65-F5344CB8AC3E}">
        <p14:creationId xmlns:p14="http://schemas.microsoft.com/office/powerpoint/2010/main" val="3940400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2D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Example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texto, captura de ecrã, quadrado, Retângulo&#10;&#10;Descrição gerada automaticamente">
            <a:extLst>
              <a:ext uri="{FF2B5EF4-FFF2-40B4-BE49-F238E27FC236}">
                <a16:creationId xmlns:a16="http://schemas.microsoft.com/office/drawing/2014/main" id="{C4A611E9-43EE-4EED-7330-80D87BF83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38" y="1379066"/>
            <a:ext cx="10144125" cy="4552950"/>
          </a:xfrm>
          <a:prstGeom prst="rect">
            <a:avLst/>
          </a:prstGeom>
        </p:spPr>
      </p:pic>
      <p:sp>
        <p:nvSpPr>
          <p:cNvPr id="9" name="Marcador de Posição de Conteúdo 8">
            <a:extLst>
              <a:ext uri="{FF2B5EF4-FFF2-40B4-BE49-F238E27FC236}">
                <a16:creationId xmlns:a16="http://schemas.microsoft.com/office/drawing/2014/main" id="{73EA61FD-4C30-7910-FB43-861692461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17824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2D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Example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captura de ecrã, quadrado, Retângulo&#10;&#10;Descrição gerada automaticamente">
            <a:extLst>
              <a:ext uri="{FF2B5EF4-FFF2-40B4-BE49-F238E27FC236}">
                <a16:creationId xmlns:a16="http://schemas.microsoft.com/office/drawing/2014/main" id="{CBD1CF7B-F6AE-25B8-6DD4-341A725E5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8536" y="1825625"/>
            <a:ext cx="9694927" cy="4351338"/>
          </a:xfrm>
        </p:spPr>
      </p:pic>
    </p:spTree>
    <p:extLst>
      <p:ext uri="{BB962C8B-B14F-4D97-AF65-F5344CB8AC3E}">
        <p14:creationId xmlns:p14="http://schemas.microsoft.com/office/powerpoint/2010/main" val="33215629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2D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Example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captura de ecrã, quadrado, Retângulo&#10;&#10;Descrição gerada automaticamente">
            <a:extLst>
              <a:ext uri="{FF2B5EF4-FFF2-40B4-BE49-F238E27FC236}">
                <a16:creationId xmlns:a16="http://schemas.microsoft.com/office/drawing/2014/main" id="{7D412A73-D3BD-1DF2-E172-BB3E02A29B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8536" y="1825625"/>
            <a:ext cx="9694927" cy="4351338"/>
          </a:xfrm>
        </p:spPr>
      </p:pic>
    </p:spTree>
    <p:extLst>
      <p:ext uri="{BB962C8B-B14F-4D97-AF65-F5344CB8AC3E}">
        <p14:creationId xmlns:p14="http://schemas.microsoft.com/office/powerpoint/2010/main" val="3550691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2D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Example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captura de ecrã, quadrado, Retângulo&#10;&#10;Descrição gerada automaticamente">
            <a:extLst>
              <a:ext uri="{FF2B5EF4-FFF2-40B4-BE49-F238E27FC236}">
                <a16:creationId xmlns:a16="http://schemas.microsoft.com/office/drawing/2014/main" id="{898809D7-AC2D-3B44-D5AA-3FBCC7143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8536" y="1835922"/>
            <a:ext cx="9694927" cy="4351338"/>
          </a:xfrm>
        </p:spPr>
      </p:pic>
    </p:spTree>
    <p:extLst>
      <p:ext uri="{BB962C8B-B14F-4D97-AF65-F5344CB8AC3E}">
        <p14:creationId xmlns:p14="http://schemas.microsoft.com/office/powerpoint/2010/main" val="20292847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2D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Example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>
            <a:extLst>
              <a:ext uri="{FF2B5EF4-FFF2-40B4-BE49-F238E27FC236}">
                <a16:creationId xmlns:a16="http://schemas.microsoft.com/office/drawing/2014/main" id="{7E7077CF-DF61-1D27-B35F-03069DF79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8536" y="1825625"/>
            <a:ext cx="9694927" cy="4351338"/>
          </a:xfrm>
        </p:spPr>
      </p:pic>
    </p:spTree>
    <p:extLst>
      <p:ext uri="{BB962C8B-B14F-4D97-AF65-F5344CB8AC3E}">
        <p14:creationId xmlns:p14="http://schemas.microsoft.com/office/powerpoint/2010/main" val="1865222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Why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Spatial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Structure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Matters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?</a:t>
            </a:r>
            <a:endParaRPr lang="pt-PT" dirty="0">
              <a:ea typeface="+mj-lt"/>
              <a:cs typeface="+mj-lt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b="1" dirty="0">
                <a:ea typeface="+mn-lt"/>
                <a:cs typeface="+mn-lt"/>
              </a:rPr>
              <a:t>Local </a:t>
            </a:r>
            <a:r>
              <a:rPr lang="pt-PT" b="1" dirty="0" err="1">
                <a:ea typeface="+mn-lt"/>
                <a:cs typeface="+mn-lt"/>
              </a:rPr>
              <a:t>Patterns</a:t>
            </a:r>
            <a:r>
              <a:rPr lang="pt-PT" b="1" dirty="0">
                <a:ea typeface="+mn-lt"/>
                <a:cs typeface="+mn-lt"/>
              </a:rPr>
              <a:t>: </a:t>
            </a:r>
            <a:r>
              <a:rPr lang="pt-PT" dirty="0">
                <a:ea typeface="+mn-lt"/>
                <a:cs typeface="+mn-lt"/>
              </a:rPr>
              <a:t>In </a:t>
            </a:r>
            <a:r>
              <a:rPr lang="pt-PT" dirty="0" err="1">
                <a:ea typeface="+mn-lt"/>
                <a:cs typeface="+mn-lt"/>
              </a:rPr>
              <a:t>spatial</a:t>
            </a:r>
            <a:r>
              <a:rPr lang="pt-PT" dirty="0">
                <a:ea typeface="+mn-lt"/>
                <a:cs typeface="+mn-lt"/>
              </a:rPr>
              <a:t> data, </a:t>
            </a:r>
            <a:r>
              <a:rPr lang="pt-PT" dirty="0" err="1">
                <a:ea typeface="+mn-lt"/>
                <a:cs typeface="+mn-lt"/>
              </a:rPr>
              <a:t>nearby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elements</a:t>
            </a:r>
            <a:r>
              <a:rPr lang="pt-PT" dirty="0">
                <a:ea typeface="+mn-lt"/>
                <a:cs typeface="+mn-lt"/>
              </a:rPr>
              <a:t> (e.g., pixels) </a:t>
            </a:r>
            <a:r>
              <a:rPr lang="pt-PT" dirty="0" err="1">
                <a:ea typeface="+mn-lt"/>
                <a:cs typeface="+mn-lt"/>
              </a:rPr>
              <a:t>often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have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strong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relationships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Example</a:t>
            </a:r>
            <a:r>
              <a:rPr lang="pt-PT" dirty="0">
                <a:ea typeface="+mn-lt"/>
                <a:cs typeface="+mn-lt"/>
              </a:rPr>
              <a:t>: </a:t>
            </a:r>
            <a:r>
              <a:rPr lang="pt-PT" dirty="0" err="1">
                <a:ea typeface="+mn-lt"/>
                <a:cs typeface="+mn-lt"/>
              </a:rPr>
              <a:t>Edges</a:t>
            </a:r>
            <a:r>
              <a:rPr lang="pt-PT" dirty="0">
                <a:ea typeface="+mn-lt"/>
                <a:cs typeface="+mn-lt"/>
              </a:rPr>
              <a:t>, textures,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objects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dirty="0" err="1">
                <a:ea typeface="+mn-lt"/>
                <a:cs typeface="+mn-lt"/>
              </a:rPr>
              <a:t>an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image</a:t>
            </a:r>
            <a:r>
              <a:rPr lang="pt-PT" dirty="0">
                <a:ea typeface="+mn-lt"/>
                <a:cs typeface="+mn-lt"/>
              </a:rPr>
              <a:t> are </a:t>
            </a:r>
            <a:r>
              <a:rPr lang="pt-PT" dirty="0" err="1">
                <a:ea typeface="+mn-lt"/>
                <a:cs typeface="+mn-lt"/>
              </a:rPr>
              <a:t>defined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by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neighboring</a:t>
            </a:r>
            <a:r>
              <a:rPr lang="pt-PT" dirty="0">
                <a:ea typeface="+mn-lt"/>
                <a:cs typeface="+mn-lt"/>
              </a:rPr>
              <a:t> pixel </a:t>
            </a:r>
            <a:r>
              <a:rPr lang="pt-PT" dirty="0" err="1">
                <a:ea typeface="+mn-lt"/>
                <a:cs typeface="+mn-lt"/>
              </a:rPr>
              <a:t>values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r>
              <a:rPr lang="pt-PT" b="1" dirty="0" err="1">
                <a:ea typeface="+mn-lt"/>
                <a:cs typeface="+mn-lt"/>
              </a:rPr>
              <a:t>Context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Preservation</a:t>
            </a:r>
            <a:r>
              <a:rPr lang="pt-PT" b="1" dirty="0"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Spatial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arrangement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helps</a:t>
            </a:r>
            <a:r>
              <a:rPr lang="pt-PT" dirty="0">
                <a:ea typeface="+mn-lt"/>
                <a:cs typeface="+mn-lt"/>
              </a:rPr>
              <a:t> capture </a:t>
            </a:r>
            <a:r>
              <a:rPr lang="pt-PT" dirty="0" err="1">
                <a:ea typeface="+mn-lt"/>
                <a:cs typeface="+mn-lt"/>
              </a:rPr>
              <a:t>context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Example</a:t>
            </a:r>
            <a:r>
              <a:rPr lang="pt-PT" dirty="0">
                <a:ea typeface="+mn-lt"/>
                <a:cs typeface="+mn-lt"/>
              </a:rPr>
              <a:t>: In </a:t>
            </a:r>
            <a:r>
              <a:rPr lang="pt-PT" dirty="0" err="1">
                <a:ea typeface="+mn-lt"/>
                <a:cs typeface="+mn-lt"/>
              </a:rPr>
              <a:t>an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image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nearby</a:t>
            </a:r>
            <a:r>
              <a:rPr lang="pt-PT" dirty="0">
                <a:ea typeface="+mn-lt"/>
                <a:cs typeface="+mn-lt"/>
              </a:rPr>
              <a:t> pixels </a:t>
            </a:r>
            <a:r>
              <a:rPr lang="pt-PT" dirty="0" err="1">
                <a:ea typeface="+mn-lt"/>
                <a:cs typeface="+mn-lt"/>
              </a:rPr>
              <a:t>form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features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like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eyes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while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distant</a:t>
            </a:r>
            <a:r>
              <a:rPr lang="pt-PT" dirty="0">
                <a:ea typeface="+mn-lt"/>
                <a:cs typeface="+mn-lt"/>
              </a:rPr>
              <a:t> pixels </a:t>
            </a:r>
            <a:r>
              <a:rPr lang="pt-PT" dirty="0" err="1">
                <a:ea typeface="+mn-lt"/>
                <a:cs typeface="+mn-lt"/>
              </a:rPr>
              <a:t>represent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unrelated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parts</a:t>
            </a:r>
            <a:r>
              <a:rPr lang="pt-PT" dirty="0">
                <a:ea typeface="+mn-lt"/>
                <a:cs typeface="+mn-lt"/>
              </a:rPr>
              <a:t> (e.g., background).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Imagem 7" descr="Uma imagem com texto, Cara humana, captura de ecrã, mulher&#10;&#10;Descrição gerada automaticamente">
            <a:extLst>
              <a:ext uri="{FF2B5EF4-FFF2-40B4-BE49-F238E27FC236}">
                <a16:creationId xmlns:a16="http://schemas.microsoft.com/office/drawing/2014/main" id="{12276A11-5830-2D78-DC37-2DD5A18B0F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3350"/>
          <a:stretch/>
        </p:blipFill>
        <p:spPr>
          <a:xfrm>
            <a:off x="3786702" y="4581911"/>
            <a:ext cx="4619625" cy="203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23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2D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Example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captura de ecrã, quadrado, Retângulo&#10;&#10;Descrição gerada automaticamente">
            <a:extLst>
              <a:ext uri="{FF2B5EF4-FFF2-40B4-BE49-F238E27FC236}">
                <a16:creationId xmlns:a16="http://schemas.microsoft.com/office/drawing/2014/main" id="{F8FD68F3-971E-37E6-3E30-248A892542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8536" y="1825625"/>
            <a:ext cx="9694927" cy="4351338"/>
          </a:xfrm>
        </p:spPr>
      </p:pic>
    </p:spTree>
    <p:extLst>
      <p:ext uri="{BB962C8B-B14F-4D97-AF65-F5344CB8AC3E}">
        <p14:creationId xmlns:p14="http://schemas.microsoft.com/office/powerpoint/2010/main" val="8391844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2D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Example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>
            <a:extLst>
              <a:ext uri="{FF2B5EF4-FFF2-40B4-BE49-F238E27FC236}">
                <a16:creationId xmlns:a16="http://schemas.microsoft.com/office/drawing/2014/main" id="{2DD3E721-29A0-E0F8-639F-182106D70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8536" y="1825625"/>
            <a:ext cx="9694927" cy="4351338"/>
          </a:xfrm>
        </p:spPr>
      </p:pic>
    </p:spTree>
    <p:extLst>
      <p:ext uri="{BB962C8B-B14F-4D97-AF65-F5344CB8AC3E}">
        <p14:creationId xmlns:p14="http://schemas.microsoft.com/office/powerpoint/2010/main" val="23388645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2D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Example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captura de ecrã, quadrado, Retângulo&#10;&#10;Descrição gerada automaticamente">
            <a:extLst>
              <a:ext uri="{FF2B5EF4-FFF2-40B4-BE49-F238E27FC236}">
                <a16:creationId xmlns:a16="http://schemas.microsoft.com/office/drawing/2014/main" id="{32299B5A-5C36-A1CE-DB03-194A9FC1F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8536" y="1825625"/>
            <a:ext cx="9694927" cy="4351338"/>
          </a:xfrm>
        </p:spPr>
      </p:pic>
    </p:spTree>
    <p:extLst>
      <p:ext uri="{BB962C8B-B14F-4D97-AF65-F5344CB8AC3E}">
        <p14:creationId xmlns:p14="http://schemas.microsoft.com/office/powerpoint/2010/main" val="18708696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2D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Example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captura de ecrã, quadrado, Retângulo&#10;&#10;Descrição gerada automaticamente">
            <a:extLst>
              <a:ext uri="{FF2B5EF4-FFF2-40B4-BE49-F238E27FC236}">
                <a16:creationId xmlns:a16="http://schemas.microsoft.com/office/drawing/2014/main" id="{BD4CAA98-D6EF-41FB-90E8-E259F99A1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58833" y="1835922"/>
            <a:ext cx="9694927" cy="4351338"/>
          </a:xfrm>
        </p:spPr>
      </p:pic>
    </p:spTree>
    <p:extLst>
      <p:ext uri="{BB962C8B-B14F-4D97-AF65-F5344CB8AC3E}">
        <p14:creationId xmlns:p14="http://schemas.microsoft.com/office/powerpoint/2010/main" val="37408442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ção de Conteúdo 7" descr="Uma imagem com texto, diagrama, captura de ecrã, file&#10;&#10;Descrição gerada automaticamente">
            <a:extLst>
              <a:ext uri="{FF2B5EF4-FFF2-40B4-BE49-F238E27FC236}">
                <a16:creationId xmlns:a16="http://schemas.microsoft.com/office/drawing/2014/main" id="{4AC23BEB-C1F2-D5CD-A58B-E1C398633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5580" y="504591"/>
            <a:ext cx="7601464" cy="5850408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BAEDF93-51E3-56C6-041F-A649D9E8E665}"/>
              </a:ext>
            </a:extLst>
          </p:cNvPr>
          <p:cNvSpPr txBox="1"/>
          <p:nvPr/>
        </p:nvSpPr>
        <p:spPr>
          <a:xfrm>
            <a:off x="3048000" y="6301946"/>
            <a:ext cx="7387279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1200" dirty="0">
                <a:ea typeface="+mn-lt"/>
                <a:cs typeface="+mn-lt"/>
                <a:hlinkClick r:id="rId4"/>
              </a:rPr>
              <a:t>https://medium.com/@bdhuma/6-basic-things-to-know-about-convolution-daef5e1bc411</a:t>
            </a:r>
            <a:endParaRPr lang="pt-PT" sz="120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868910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Parameters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to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diagrama, captura de ecrã, file&#10;&#10;Descrição gerada automaticamente">
            <a:extLst>
              <a:ext uri="{FF2B5EF4-FFF2-40B4-BE49-F238E27FC236}">
                <a16:creationId xmlns:a16="http://schemas.microsoft.com/office/drawing/2014/main" id="{21E745F0-8AD8-6D76-39D8-552ED6C647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4869" y="1166598"/>
            <a:ext cx="10750617" cy="5184000"/>
          </a:xfr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6DCD5BF8-1755-CACF-30B8-1AFBD7699A77}"/>
              </a:ext>
            </a:extLst>
          </p:cNvPr>
          <p:cNvSpPr/>
          <p:nvPr/>
        </p:nvSpPr>
        <p:spPr>
          <a:xfrm>
            <a:off x="4860323" y="1122405"/>
            <a:ext cx="247135" cy="195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3D243E8-C7AD-10DC-AD0F-D571CC55CEDA}"/>
              </a:ext>
            </a:extLst>
          </p:cNvPr>
          <p:cNvSpPr/>
          <p:nvPr/>
        </p:nvSpPr>
        <p:spPr>
          <a:xfrm>
            <a:off x="1400431" y="6116594"/>
            <a:ext cx="8711513" cy="4118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EC3352D-2266-7E07-9C9D-DB87670FFB30}"/>
              </a:ext>
            </a:extLst>
          </p:cNvPr>
          <p:cNvSpPr txBox="1"/>
          <p:nvPr/>
        </p:nvSpPr>
        <p:spPr>
          <a:xfrm>
            <a:off x="988540" y="6116594"/>
            <a:ext cx="825843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PT" sz="1200" dirty="0">
                <a:ea typeface="+mn-lt"/>
                <a:cs typeface="+mn-lt"/>
                <a:hlinkClick r:id="rId4"/>
              </a:rPr>
              <a:t>https://www.jefkine.com/general/2016/09/05/backpropagation-in-convolutional-neural-networks/</a:t>
            </a:r>
            <a:endParaRPr lang="pt-PT" sz="12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050718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Parameters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to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8128430" cy="5220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dirty="0">
                <a:ea typeface="+mn-lt"/>
                <a:cs typeface="+mn-lt"/>
              </a:rPr>
              <a:t>For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shown </a:t>
            </a:r>
            <a:r>
              <a:rPr lang="pt-PT" dirty="0" err="1">
                <a:ea typeface="+mn-lt"/>
                <a:cs typeface="+mn-lt"/>
              </a:rPr>
              <a:t>example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 must </a:t>
            </a:r>
            <a:r>
              <a:rPr lang="pt-PT" dirty="0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learned</a:t>
            </a:r>
            <a:r>
              <a:rPr lang="pt-PT" dirty="0">
                <a:ea typeface="+mn-lt"/>
                <a:cs typeface="+mn-lt"/>
              </a:rPr>
              <a:t>?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Saturação de cores, file, círculo, design&#10;&#10;Descrição gerada automaticamente">
            <a:extLst>
              <a:ext uri="{FF2B5EF4-FFF2-40B4-BE49-F238E27FC236}">
                <a16:creationId xmlns:a16="http://schemas.microsoft.com/office/drawing/2014/main" id="{790BEECD-201D-CA43-2B37-6713A9F99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469" y="992274"/>
            <a:ext cx="3076575" cy="555307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E8EB46BF-B7C9-73B8-38CB-6DA9A7082992}"/>
              </a:ext>
            </a:extLst>
          </p:cNvPr>
          <p:cNvSpPr/>
          <p:nvPr/>
        </p:nvSpPr>
        <p:spPr>
          <a:xfrm>
            <a:off x="8865972" y="6240162"/>
            <a:ext cx="1410729" cy="288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20930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Parameters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to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8128430" cy="5220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dirty="0">
                <a:ea typeface="+mn-lt"/>
                <a:cs typeface="+mn-lt"/>
              </a:rPr>
              <a:t>For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shown </a:t>
            </a:r>
            <a:r>
              <a:rPr lang="pt-PT" dirty="0" err="1">
                <a:ea typeface="+mn-lt"/>
                <a:cs typeface="+mn-lt"/>
              </a:rPr>
              <a:t>example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 must </a:t>
            </a:r>
            <a:r>
              <a:rPr lang="pt-PT" dirty="0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learned</a:t>
            </a:r>
            <a:r>
              <a:rPr lang="pt-PT" dirty="0">
                <a:ea typeface="+mn-lt"/>
                <a:cs typeface="+mn-lt"/>
              </a:rPr>
              <a:t>?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b="1" dirty="0">
                <a:ea typeface="+mn-lt"/>
                <a:cs typeface="+mn-lt"/>
              </a:rPr>
              <a:t>4 (</a:t>
            </a:r>
            <a:r>
              <a:rPr lang="pt-PT" b="1" dirty="0" err="1">
                <a:ea typeface="+mn-lt"/>
                <a:cs typeface="+mn-lt"/>
              </a:rPr>
              <a:t>red</a:t>
            </a:r>
            <a:r>
              <a:rPr lang="pt-PT" b="1" dirty="0">
                <a:ea typeface="+mn-lt"/>
                <a:cs typeface="+mn-lt"/>
              </a:rPr>
              <a:t>, </a:t>
            </a:r>
            <a:r>
              <a:rPr lang="pt-PT" b="1" dirty="0" err="1">
                <a:ea typeface="+mn-lt"/>
                <a:cs typeface="+mn-lt"/>
              </a:rPr>
              <a:t>blue</a:t>
            </a:r>
            <a:r>
              <a:rPr lang="pt-PT" b="1" dirty="0">
                <a:ea typeface="+mn-lt"/>
                <a:cs typeface="+mn-lt"/>
              </a:rPr>
              <a:t>, </a:t>
            </a:r>
            <a:r>
              <a:rPr lang="pt-PT" b="1" dirty="0" err="1">
                <a:ea typeface="+mn-lt"/>
                <a:cs typeface="+mn-lt"/>
              </a:rPr>
              <a:t>yellow</a:t>
            </a:r>
            <a:r>
              <a:rPr lang="pt-PT" b="1" dirty="0">
                <a:ea typeface="+mn-lt"/>
                <a:cs typeface="+mn-lt"/>
              </a:rPr>
              <a:t>, </a:t>
            </a:r>
            <a:r>
              <a:rPr lang="pt-PT" b="1" dirty="0" err="1">
                <a:ea typeface="+mn-lt"/>
                <a:cs typeface="+mn-lt"/>
              </a:rPr>
              <a:t>and</a:t>
            </a:r>
            <a:r>
              <a:rPr lang="pt-PT" b="1" dirty="0">
                <a:ea typeface="+mn-lt"/>
                <a:cs typeface="+mn-lt"/>
              </a:rPr>
              <a:t> green </a:t>
            </a:r>
            <a:r>
              <a:rPr lang="pt-PT" b="1" dirty="0" err="1">
                <a:ea typeface="+mn-lt"/>
                <a:cs typeface="+mn-lt"/>
              </a:rPr>
              <a:t>values</a:t>
            </a:r>
            <a:r>
              <a:rPr lang="pt-PT" b="1" dirty="0">
                <a:ea typeface="+mn-lt"/>
                <a:cs typeface="+mn-lt"/>
              </a:rPr>
              <a:t>)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r>
              <a:rPr lang="pt-PT" dirty="0" err="1">
                <a:ea typeface="+mn-lt"/>
                <a:cs typeface="+mn-lt"/>
              </a:rPr>
              <a:t>If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instead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used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dirty="0" err="1">
                <a:ea typeface="+mn-lt"/>
                <a:cs typeface="+mn-lt"/>
              </a:rPr>
              <a:t>fully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connected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layer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would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need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dirty="0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learned</a:t>
            </a:r>
            <a:r>
              <a:rPr lang="pt-PT" dirty="0">
                <a:ea typeface="+mn-lt"/>
                <a:cs typeface="+mn-lt"/>
              </a:rPr>
              <a:t>?</a:t>
            </a:r>
            <a:endParaRPr lang="pt-PT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Saturação de cores, file, círculo, design&#10;&#10;Descrição gerada automaticamente">
            <a:extLst>
              <a:ext uri="{FF2B5EF4-FFF2-40B4-BE49-F238E27FC236}">
                <a16:creationId xmlns:a16="http://schemas.microsoft.com/office/drawing/2014/main" id="{790BEECD-201D-CA43-2B37-6713A9F99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469" y="992274"/>
            <a:ext cx="3076575" cy="555307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E8EB46BF-B7C9-73B8-38CB-6DA9A7082992}"/>
              </a:ext>
            </a:extLst>
          </p:cNvPr>
          <p:cNvSpPr/>
          <p:nvPr/>
        </p:nvSpPr>
        <p:spPr>
          <a:xfrm>
            <a:off x="8865972" y="6240162"/>
            <a:ext cx="1410729" cy="288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429746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Parameters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to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8128430" cy="5220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dirty="0">
                <a:ea typeface="+mn-lt"/>
                <a:cs typeface="+mn-lt"/>
              </a:rPr>
              <a:t>For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shown </a:t>
            </a:r>
            <a:r>
              <a:rPr lang="pt-PT" dirty="0" err="1">
                <a:ea typeface="+mn-lt"/>
                <a:cs typeface="+mn-lt"/>
              </a:rPr>
              <a:t>example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 must </a:t>
            </a:r>
            <a:r>
              <a:rPr lang="pt-PT" dirty="0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learned</a:t>
            </a:r>
            <a:r>
              <a:rPr lang="pt-PT" dirty="0">
                <a:ea typeface="+mn-lt"/>
                <a:cs typeface="+mn-lt"/>
              </a:rPr>
              <a:t>?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4 (</a:t>
            </a:r>
            <a:r>
              <a:rPr lang="pt-PT" dirty="0" err="1">
                <a:ea typeface="+mn-lt"/>
                <a:cs typeface="+mn-lt"/>
              </a:rPr>
              <a:t>red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blue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yellow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green </a:t>
            </a:r>
            <a:r>
              <a:rPr lang="pt-PT" dirty="0" err="1">
                <a:ea typeface="+mn-lt"/>
                <a:cs typeface="+mn-lt"/>
              </a:rPr>
              <a:t>values</a:t>
            </a:r>
            <a:r>
              <a:rPr lang="pt-PT" dirty="0">
                <a:ea typeface="+mn-lt"/>
                <a:cs typeface="+mn-lt"/>
              </a:rPr>
              <a:t>)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r>
              <a:rPr lang="pt-PT" dirty="0" err="1">
                <a:ea typeface="+mn-lt"/>
                <a:cs typeface="+mn-lt"/>
              </a:rPr>
              <a:t>If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instead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used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dirty="0" err="1">
                <a:ea typeface="+mn-lt"/>
                <a:cs typeface="+mn-lt"/>
              </a:rPr>
              <a:t>fully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connected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layer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would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need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dirty="0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learned</a:t>
            </a:r>
            <a:r>
              <a:rPr lang="pt-PT" dirty="0">
                <a:ea typeface="+mn-lt"/>
                <a:cs typeface="+mn-lt"/>
              </a:rPr>
              <a:t>?</a:t>
            </a:r>
            <a:endParaRPr lang="pt-PT" dirty="0"/>
          </a:p>
          <a:p>
            <a:pPr lvl="1">
              <a:buFont typeface="Wingdings" panose="020B0604020202020204" pitchFamily="34" charset="0"/>
              <a:buChar char="§"/>
            </a:pPr>
            <a:r>
              <a:rPr lang="pt-PT" b="1" dirty="0">
                <a:ea typeface="+mn-lt"/>
                <a:cs typeface="+mn-lt"/>
              </a:rPr>
              <a:t>36 (9 </a:t>
            </a:r>
            <a:r>
              <a:rPr lang="pt-PT" b="1" dirty="0" err="1">
                <a:ea typeface="+mn-lt"/>
                <a:cs typeface="+mn-lt"/>
              </a:rPr>
              <a:t>turquoise</a:t>
            </a:r>
            <a:r>
              <a:rPr lang="pt-PT" b="1" dirty="0">
                <a:ea typeface="+mn-lt"/>
                <a:cs typeface="+mn-lt"/>
              </a:rPr>
              <a:t> nodes x 4 magenta nodes)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r>
              <a:rPr lang="pt-PT" dirty="0">
                <a:ea typeface="+mn-lt"/>
                <a:cs typeface="+mn-lt"/>
              </a:rPr>
              <a:t>For </a:t>
            </a:r>
            <a:r>
              <a:rPr lang="pt-PT" dirty="0" err="1">
                <a:ea typeface="+mn-lt"/>
                <a:cs typeface="+mn-lt"/>
              </a:rPr>
              <a:t>shown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example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parameters</a:t>
            </a:r>
            <a:r>
              <a:rPr lang="pt-PT" dirty="0">
                <a:ea typeface="+mn-lt"/>
                <a:cs typeface="+mn-lt"/>
              </a:rPr>
              <a:t> must </a:t>
            </a:r>
            <a:r>
              <a:rPr lang="pt-PT" dirty="0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learned</a:t>
            </a:r>
            <a:r>
              <a:rPr lang="pt-PT" dirty="0">
                <a:ea typeface="+mn-lt"/>
                <a:cs typeface="+mn-lt"/>
              </a:rPr>
              <a:t>?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Saturação de cores, file, círculo, design&#10;&#10;Descrição gerada automaticamente">
            <a:extLst>
              <a:ext uri="{FF2B5EF4-FFF2-40B4-BE49-F238E27FC236}">
                <a16:creationId xmlns:a16="http://schemas.microsoft.com/office/drawing/2014/main" id="{790BEECD-201D-CA43-2B37-6713A9F99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469" y="992274"/>
            <a:ext cx="3076575" cy="555307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E8EB46BF-B7C9-73B8-38CB-6DA9A7082992}"/>
              </a:ext>
            </a:extLst>
          </p:cNvPr>
          <p:cNvSpPr/>
          <p:nvPr/>
        </p:nvSpPr>
        <p:spPr>
          <a:xfrm>
            <a:off x="8865972" y="6240162"/>
            <a:ext cx="1410729" cy="288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109218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Parameters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to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8128430" cy="522053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pt-PT" dirty="0">
                <a:ea typeface="+mn-lt"/>
                <a:cs typeface="+mn-lt"/>
              </a:rPr>
              <a:t>For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shown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example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 must </a:t>
            </a:r>
            <a:r>
              <a:rPr lang="pt-PT" dirty="0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learned</a:t>
            </a:r>
            <a:r>
              <a:rPr lang="pt-PT" dirty="0">
                <a:ea typeface="+mn-lt"/>
                <a:cs typeface="+mn-lt"/>
              </a:rPr>
              <a:t>?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4 (</a:t>
            </a:r>
            <a:r>
              <a:rPr lang="pt-PT" dirty="0" err="1">
                <a:ea typeface="+mn-lt"/>
                <a:cs typeface="+mn-lt"/>
              </a:rPr>
              <a:t>red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blue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yellow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green </a:t>
            </a:r>
            <a:r>
              <a:rPr lang="pt-PT" dirty="0" err="1">
                <a:ea typeface="+mn-lt"/>
                <a:cs typeface="+mn-lt"/>
              </a:rPr>
              <a:t>values</a:t>
            </a:r>
            <a:r>
              <a:rPr lang="pt-PT" dirty="0">
                <a:ea typeface="+mn-lt"/>
                <a:cs typeface="+mn-lt"/>
              </a:rPr>
              <a:t>)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r>
              <a:rPr lang="pt-PT" dirty="0" err="1">
                <a:ea typeface="+mn-lt"/>
                <a:cs typeface="+mn-lt"/>
              </a:rPr>
              <a:t>If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instead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used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dirty="0" err="1">
                <a:ea typeface="+mn-lt"/>
                <a:cs typeface="+mn-lt"/>
              </a:rPr>
              <a:t>fully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connected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layer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would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need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dirty="0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learned</a:t>
            </a:r>
            <a:r>
              <a:rPr lang="pt-PT" dirty="0">
                <a:ea typeface="+mn-lt"/>
                <a:cs typeface="+mn-lt"/>
              </a:rPr>
              <a:t>?</a:t>
            </a:r>
            <a:endParaRPr lang="pt-PT" dirty="0"/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36 (9 </a:t>
            </a:r>
            <a:r>
              <a:rPr lang="pt-PT" dirty="0" err="1">
                <a:ea typeface="+mn-lt"/>
                <a:cs typeface="+mn-lt"/>
              </a:rPr>
              <a:t>turquoise</a:t>
            </a:r>
            <a:r>
              <a:rPr lang="pt-PT" dirty="0">
                <a:ea typeface="+mn-lt"/>
                <a:cs typeface="+mn-lt"/>
              </a:rPr>
              <a:t> nodes x 4 magenta nodes)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r>
              <a:rPr lang="pt-PT" dirty="0">
                <a:ea typeface="+mn-lt"/>
                <a:cs typeface="+mn-lt"/>
              </a:rPr>
              <a:t>For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shown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example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parameters</a:t>
            </a:r>
            <a:r>
              <a:rPr lang="pt-PT" dirty="0">
                <a:ea typeface="+mn-lt"/>
                <a:cs typeface="+mn-lt"/>
              </a:rPr>
              <a:t> must </a:t>
            </a:r>
            <a:r>
              <a:rPr lang="pt-PT" dirty="0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learned</a:t>
            </a:r>
            <a:r>
              <a:rPr lang="pt-PT" dirty="0">
                <a:ea typeface="+mn-lt"/>
                <a:cs typeface="+mn-lt"/>
              </a:rPr>
              <a:t>?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b="1" dirty="0">
                <a:ea typeface="+mn-lt"/>
                <a:cs typeface="+mn-lt"/>
              </a:rPr>
              <a:t>5 (4 </a:t>
            </a:r>
            <a:r>
              <a:rPr lang="pt-PT" b="1" dirty="0" err="1">
                <a:ea typeface="+mn-lt"/>
                <a:cs typeface="+mn-lt"/>
              </a:rPr>
              <a:t>weights</a:t>
            </a:r>
            <a:r>
              <a:rPr lang="pt-PT" b="1" dirty="0">
                <a:ea typeface="+mn-lt"/>
                <a:cs typeface="+mn-lt"/>
              </a:rPr>
              <a:t> + 1 </a:t>
            </a:r>
            <a:r>
              <a:rPr lang="pt-PT" b="1" dirty="0" err="1">
                <a:ea typeface="+mn-lt"/>
                <a:cs typeface="+mn-lt"/>
              </a:rPr>
              <a:t>bias</a:t>
            </a:r>
            <a:r>
              <a:rPr lang="pt-PT" b="1" dirty="0">
                <a:ea typeface="+mn-lt"/>
                <a:cs typeface="+mn-lt"/>
              </a:rPr>
              <a:t>)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b="1" dirty="0">
              <a:ea typeface="+mn-lt"/>
              <a:cs typeface="+mn-lt"/>
            </a:endParaRPr>
          </a:p>
          <a:p>
            <a:r>
              <a:rPr lang="pt-PT" dirty="0" err="1">
                <a:ea typeface="+mn-lt"/>
                <a:cs typeface="+mn-lt"/>
              </a:rPr>
              <a:t>If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instead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used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dirty="0" err="1">
                <a:ea typeface="+mn-lt"/>
                <a:cs typeface="+mn-lt"/>
              </a:rPr>
              <a:t>fully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connected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layer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parameters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would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need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dirty="0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learned</a:t>
            </a:r>
            <a:r>
              <a:rPr lang="pt-PT" dirty="0">
                <a:ea typeface="+mn-lt"/>
                <a:cs typeface="+mn-lt"/>
              </a:rPr>
              <a:t>?</a:t>
            </a:r>
            <a:endParaRPr lang="pt-PT" b="1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Saturação de cores, file, círculo, design&#10;&#10;Descrição gerada automaticamente">
            <a:extLst>
              <a:ext uri="{FF2B5EF4-FFF2-40B4-BE49-F238E27FC236}">
                <a16:creationId xmlns:a16="http://schemas.microsoft.com/office/drawing/2014/main" id="{790BEECD-201D-CA43-2B37-6713A9F99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469" y="992274"/>
            <a:ext cx="3076575" cy="555307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E8EB46BF-B7C9-73B8-38CB-6DA9A7082992}"/>
              </a:ext>
            </a:extLst>
          </p:cNvPr>
          <p:cNvSpPr/>
          <p:nvPr/>
        </p:nvSpPr>
        <p:spPr>
          <a:xfrm>
            <a:off x="8865972" y="6240162"/>
            <a:ext cx="1410729" cy="288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8" name="Imagem 7" descr="Uma imagem com diagrama, file, Esquema, Desenho técnico&#10;&#10;Descrição gerada automaticamente">
            <a:extLst>
              <a:ext uri="{FF2B5EF4-FFF2-40B4-BE49-F238E27FC236}">
                <a16:creationId xmlns:a16="http://schemas.microsoft.com/office/drawing/2014/main" id="{B00D3C2A-AA1D-A2F1-6FE0-50B61D13B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531" y="4576376"/>
            <a:ext cx="3687719" cy="109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26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ção de Conteúdo 8" descr="Uma imagem com diagrama, desenho, esboço, mapa&#10;&#10;Descrição gerada automaticamente">
            <a:extLst>
              <a:ext uri="{FF2B5EF4-FFF2-40B4-BE49-F238E27FC236}">
                <a16:creationId xmlns:a16="http://schemas.microsoft.com/office/drawing/2014/main" id="{4647059E-1ED5-308E-AE29-4C868AC93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5025" y="807244"/>
            <a:ext cx="7981950" cy="53213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Motivation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How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Vision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Systems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Work</a:t>
            </a:r>
            <a:endParaRPr lang="pt-PT" dirty="0" err="1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D446AE3-CBF4-CFA1-7ABB-23FC7F024DC8}"/>
              </a:ext>
            </a:extLst>
          </p:cNvPr>
          <p:cNvSpPr txBox="1"/>
          <p:nvPr/>
        </p:nvSpPr>
        <p:spPr>
          <a:xfrm>
            <a:off x="2103737" y="6131783"/>
            <a:ext cx="809625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100" dirty="0">
                <a:ea typeface="+mn-lt"/>
                <a:cs typeface="+mn-lt"/>
              </a:rPr>
              <a:t>de-</a:t>
            </a:r>
            <a:r>
              <a:rPr lang="pt-PT" sz="1100" err="1">
                <a:ea typeface="+mn-lt"/>
                <a:cs typeface="+mn-lt"/>
              </a:rPr>
              <a:t>Wit</a:t>
            </a:r>
            <a:r>
              <a:rPr lang="pt-PT" sz="1100" dirty="0">
                <a:ea typeface="+mn-lt"/>
                <a:cs typeface="+mn-lt"/>
              </a:rPr>
              <a:t>, L. H., </a:t>
            </a:r>
            <a:r>
              <a:rPr lang="pt-PT" sz="1100" err="1">
                <a:ea typeface="+mn-lt"/>
                <a:cs typeface="+mn-lt"/>
              </a:rPr>
              <a:t>Kubilius</a:t>
            </a:r>
            <a:r>
              <a:rPr lang="pt-PT" sz="1100" dirty="0">
                <a:ea typeface="+mn-lt"/>
                <a:cs typeface="+mn-lt"/>
              </a:rPr>
              <a:t>, J., de </a:t>
            </a:r>
            <a:r>
              <a:rPr lang="pt-PT" sz="1100" err="1">
                <a:ea typeface="+mn-lt"/>
                <a:cs typeface="+mn-lt"/>
              </a:rPr>
              <a:t>Beeck</a:t>
            </a:r>
            <a:r>
              <a:rPr lang="pt-PT" sz="1100" dirty="0">
                <a:ea typeface="+mn-lt"/>
                <a:cs typeface="+mn-lt"/>
              </a:rPr>
              <a:t>, H. P. O., &amp; </a:t>
            </a:r>
            <a:r>
              <a:rPr lang="pt-PT" sz="1100" err="1">
                <a:ea typeface="+mn-lt"/>
                <a:cs typeface="+mn-lt"/>
              </a:rPr>
              <a:t>Wagemans</a:t>
            </a:r>
            <a:r>
              <a:rPr lang="pt-PT" sz="1100" dirty="0">
                <a:ea typeface="+mn-lt"/>
                <a:cs typeface="+mn-lt"/>
              </a:rPr>
              <a:t>, J. (2013). </a:t>
            </a:r>
            <a:r>
              <a:rPr lang="pt-PT" sz="1100" err="1">
                <a:ea typeface="+mn-lt"/>
                <a:cs typeface="+mn-lt"/>
              </a:rPr>
              <a:t>Configural</a:t>
            </a:r>
            <a:r>
              <a:rPr lang="pt-PT" sz="1100" dirty="0">
                <a:ea typeface="+mn-lt"/>
                <a:cs typeface="+mn-lt"/>
              </a:rPr>
              <a:t> </a:t>
            </a:r>
            <a:r>
              <a:rPr lang="pt-PT" sz="1100" err="1">
                <a:ea typeface="+mn-lt"/>
                <a:cs typeface="+mn-lt"/>
              </a:rPr>
              <a:t>Gestalts</a:t>
            </a:r>
            <a:r>
              <a:rPr lang="pt-PT" sz="1100" dirty="0">
                <a:ea typeface="+mn-lt"/>
                <a:cs typeface="+mn-lt"/>
              </a:rPr>
              <a:t> </a:t>
            </a:r>
            <a:r>
              <a:rPr lang="pt-PT" sz="1100" err="1">
                <a:ea typeface="+mn-lt"/>
                <a:cs typeface="+mn-lt"/>
              </a:rPr>
              <a:t>Remain</a:t>
            </a:r>
            <a:r>
              <a:rPr lang="pt-PT" sz="1100" dirty="0">
                <a:ea typeface="+mn-lt"/>
                <a:cs typeface="+mn-lt"/>
              </a:rPr>
              <a:t> </a:t>
            </a:r>
            <a:r>
              <a:rPr lang="pt-PT" sz="1100" err="1">
                <a:ea typeface="+mn-lt"/>
                <a:cs typeface="+mn-lt"/>
              </a:rPr>
              <a:t>Nothing</a:t>
            </a:r>
            <a:r>
              <a:rPr lang="pt-PT" sz="1100" dirty="0">
                <a:ea typeface="+mn-lt"/>
                <a:cs typeface="+mn-lt"/>
              </a:rPr>
              <a:t> More </a:t>
            </a:r>
            <a:r>
              <a:rPr lang="pt-PT" sz="1100" err="1">
                <a:ea typeface="+mn-lt"/>
                <a:cs typeface="+mn-lt"/>
              </a:rPr>
              <a:t>Than</a:t>
            </a:r>
            <a:r>
              <a:rPr lang="pt-PT" sz="1100" dirty="0">
                <a:ea typeface="+mn-lt"/>
                <a:cs typeface="+mn-lt"/>
              </a:rPr>
              <a:t> </a:t>
            </a:r>
            <a:r>
              <a:rPr lang="pt-PT" sz="1100" err="1">
                <a:ea typeface="+mn-lt"/>
                <a:cs typeface="+mn-lt"/>
              </a:rPr>
              <a:t>the</a:t>
            </a:r>
            <a:r>
              <a:rPr lang="pt-PT" sz="1100" dirty="0">
                <a:ea typeface="+mn-lt"/>
                <a:cs typeface="+mn-lt"/>
              </a:rPr>
              <a:t> Sum </a:t>
            </a:r>
            <a:r>
              <a:rPr lang="pt-PT" sz="1100" err="1">
                <a:ea typeface="+mn-lt"/>
                <a:cs typeface="+mn-lt"/>
              </a:rPr>
              <a:t>of</a:t>
            </a:r>
            <a:r>
              <a:rPr lang="pt-PT" sz="1100" dirty="0">
                <a:ea typeface="+mn-lt"/>
                <a:cs typeface="+mn-lt"/>
              </a:rPr>
              <a:t> </a:t>
            </a:r>
            <a:r>
              <a:rPr lang="pt-PT" sz="1100" err="1">
                <a:ea typeface="+mn-lt"/>
                <a:cs typeface="+mn-lt"/>
              </a:rPr>
              <a:t>Their</a:t>
            </a:r>
            <a:r>
              <a:rPr lang="pt-PT" sz="1100" dirty="0">
                <a:ea typeface="+mn-lt"/>
                <a:cs typeface="+mn-lt"/>
              </a:rPr>
              <a:t> </a:t>
            </a:r>
            <a:r>
              <a:rPr lang="pt-PT" sz="1100" err="1">
                <a:ea typeface="+mn-lt"/>
                <a:cs typeface="+mn-lt"/>
              </a:rPr>
              <a:t>Parts</a:t>
            </a:r>
            <a:r>
              <a:rPr lang="pt-PT" sz="1100" dirty="0">
                <a:ea typeface="+mn-lt"/>
                <a:cs typeface="+mn-lt"/>
              </a:rPr>
              <a:t> in Visual Agnosia. In i-</a:t>
            </a:r>
            <a:r>
              <a:rPr lang="pt-PT" sz="1100" err="1">
                <a:ea typeface="+mn-lt"/>
                <a:cs typeface="+mn-lt"/>
              </a:rPr>
              <a:t>Perception</a:t>
            </a:r>
            <a:r>
              <a:rPr lang="pt-PT" sz="1100" dirty="0">
                <a:ea typeface="+mn-lt"/>
                <a:cs typeface="+mn-lt"/>
              </a:rPr>
              <a:t> (Vol. 4, </a:t>
            </a:r>
            <a:r>
              <a:rPr lang="pt-PT" sz="1100" err="1">
                <a:ea typeface="+mn-lt"/>
                <a:cs typeface="+mn-lt"/>
              </a:rPr>
              <a:t>Issue</a:t>
            </a:r>
            <a:r>
              <a:rPr lang="pt-PT" sz="1100" dirty="0">
                <a:ea typeface="+mn-lt"/>
                <a:cs typeface="+mn-lt"/>
              </a:rPr>
              <a:t> 8, pp. 493–497). SAGE </a:t>
            </a:r>
            <a:r>
              <a:rPr lang="pt-PT" sz="1100" err="1">
                <a:ea typeface="+mn-lt"/>
                <a:cs typeface="+mn-lt"/>
              </a:rPr>
              <a:t>Publications</a:t>
            </a:r>
            <a:r>
              <a:rPr lang="pt-PT" sz="1100" dirty="0">
                <a:ea typeface="+mn-lt"/>
                <a:cs typeface="+mn-lt"/>
              </a:rPr>
              <a:t>. </a:t>
            </a:r>
            <a:r>
              <a:rPr lang="pt-PT" sz="1100" dirty="0">
                <a:ea typeface="+mn-lt"/>
                <a:cs typeface="+mn-lt"/>
                <a:hlinkClick r:id="rId4"/>
              </a:rPr>
              <a:t>https://doi.org/10.1068/i0613rep</a:t>
            </a:r>
            <a:endParaRPr lang="pt-PT" sz="11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897451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Parameters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to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8128430" cy="522053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pt-PT" dirty="0">
                <a:ea typeface="+mn-lt"/>
                <a:cs typeface="+mn-lt"/>
              </a:rPr>
              <a:t>For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shown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example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 must </a:t>
            </a:r>
            <a:r>
              <a:rPr lang="pt-PT" dirty="0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learned</a:t>
            </a:r>
            <a:r>
              <a:rPr lang="pt-PT" dirty="0">
                <a:ea typeface="+mn-lt"/>
                <a:cs typeface="+mn-lt"/>
              </a:rPr>
              <a:t>?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4 (</a:t>
            </a:r>
            <a:r>
              <a:rPr lang="pt-PT" dirty="0" err="1">
                <a:ea typeface="+mn-lt"/>
                <a:cs typeface="+mn-lt"/>
              </a:rPr>
              <a:t>red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blue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yellow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green </a:t>
            </a:r>
            <a:r>
              <a:rPr lang="pt-PT" dirty="0" err="1">
                <a:ea typeface="+mn-lt"/>
                <a:cs typeface="+mn-lt"/>
              </a:rPr>
              <a:t>values</a:t>
            </a:r>
            <a:r>
              <a:rPr lang="pt-PT" dirty="0">
                <a:ea typeface="+mn-lt"/>
                <a:cs typeface="+mn-lt"/>
              </a:rPr>
              <a:t>)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r>
              <a:rPr lang="pt-PT" dirty="0" err="1">
                <a:ea typeface="+mn-lt"/>
                <a:cs typeface="+mn-lt"/>
              </a:rPr>
              <a:t>If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instead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used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dirty="0" err="1">
                <a:ea typeface="+mn-lt"/>
                <a:cs typeface="+mn-lt"/>
              </a:rPr>
              <a:t>fully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connected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layer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would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need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dirty="0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learned</a:t>
            </a:r>
            <a:r>
              <a:rPr lang="pt-PT" dirty="0">
                <a:ea typeface="+mn-lt"/>
                <a:cs typeface="+mn-lt"/>
              </a:rPr>
              <a:t>?</a:t>
            </a:r>
            <a:endParaRPr lang="pt-PT" dirty="0"/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36 (9 </a:t>
            </a:r>
            <a:r>
              <a:rPr lang="pt-PT" dirty="0" err="1">
                <a:ea typeface="+mn-lt"/>
                <a:cs typeface="+mn-lt"/>
              </a:rPr>
              <a:t>turquoise</a:t>
            </a:r>
            <a:r>
              <a:rPr lang="pt-PT" dirty="0">
                <a:ea typeface="+mn-lt"/>
                <a:cs typeface="+mn-lt"/>
              </a:rPr>
              <a:t> nodes x 4 magenta nodes)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r>
              <a:rPr lang="pt-PT" dirty="0">
                <a:ea typeface="+mn-lt"/>
                <a:cs typeface="+mn-lt"/>
              </a:rPr>
              <a:t>For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shown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example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parameters</a:t>
            </a:r>
            <a:r>
              <a:rPr lang="pt-PT" dirty="0">
                <a:ea typeface="+mn-lt"/>
                <a:cs typeface="+mn-lt"/>
              </a:rPr>
              <a:t> must </a:t>
            </a:r>
            <a:r>
              <a:rPr lang="pt-PT" dirty="0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learned</a:t>
            </a:r>
            <a:r>
              <a:rPr lang="pt-PT" dirty="0">
                <a:ea typeface="+mn-lt"/>
                <a:cs typeface="+mn-lt"/>
              </a:rPr>
              <a:t>?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5 (4 </a:t>
            </a:r>
            <a:r>
              <a:rPr lang="pt-PT" dirty="0" err="1"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 + 1 </a:t>
            </a:r>
            <a:r>
              <a:rPr lang="pt-PT" dirty="0" err="1">
                <a:ea typeface="+mn-lt"/>
                <a:cs typeface="+mn-lt"/>
              </a:rPr>
              <a:t>bias</a:t>
            </a:r>
            <a:r>
              <a:rPr lang="pt-PT" dirty="0">
                <a:ea typeface="+mn-lt"/>
                <a:cs typeface="+mn-lt"/>
              </a:rPr>
              <a:t>)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b="1" dirty="0">
              <a:ea typeface="+mn-lt"/>
              <a:cs typeface="+mn-lt"/>
            </a:endParaRPr>
          </a:p>
          <a:p>
            <a:r>
              <a:rPr lang="pt-PT" dirty="0" err="1">
                <a:ea typeface="+mn-lt"/>
                <a:cs typeface="+mn-lt"/>
              </a:rPr>
              <a:t>If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instead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used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dirty="0" err="1">
                <a:ea typeface="+mn-lt"/>
                <a:cs typeface="+mn-lt"/>
              </a:rPr>
              <a:t>fully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connected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layer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parameters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would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need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dirty="0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learned</a:t>
            </a:r>
            <a:r>
              <a:rPr lang="pt-PT" dirty="0">
                <a:ea typeface="+mn-lt"/>
                <a:cs typeface="+mn-lt"/>
              </a:rPr>
              <a:t>?</a:t>
            </a:r>
            <a:endParaRPr lang="pt-PT" b="1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b="1" dirty="0">
                <a:ea typeface="+mn-lt"/>
                <a:cs typeface="+mn-lt"/>
              </a:rPr>
              <a:t>40 (36 </a:t>
            </a:r>
            <a:r>
              <a:rPr lang="pt-PT" b="1" dirty="0" err="1">
                <a:ea typeface="+mn-lt"/>
                <a:cs typeface="+mn-lt"/>
              </a:rPr>
              <a:t>weights</a:t>
            </a:r>
            <a:r>
              <a:rPr lang="pt-PT" b="1" dirty="0">
                <a:ea typeface="+mn-lt"/>
                <a:cs typeface="+mn-lt"/>
              </a:rPr>
              <a:t> + 4 </a:t>
            </a:r>
            <a:r>
              <a:rPr lang="pt-PT" b="1" dirty="0" err="1">
                <a:ea typeface="+mn-lt"/>
                <a:cs typeface="+mn-lt"/>
              </a:rPr>
              <a:t>bias</a:t>
            </a:r>
            <a:r>
              <a:rPr lang="pt-PT" b="1" dirty="0">
                <a:ea typeface="+mn-lt"/>
                <a:cs typeface="+mn-lt"/>
              </a:rPr>
              <a:t>)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Saturação de cores, file, círculo, design&#10;&#10;Descrição gerada automaticamente">
            <a:extLst>
              <a:ext uri="{FF2B5EF4-FFF2-40B4-BE49-F238E27FC236}">
                <a16:creationId xmlns:a16="http://schemas.microsoft.com/office/drawing/2014/main" id="{790BEECD-201D-CA43-2B37-6713A9F99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469" y="992274"/>
            <a:ext cx="3076575" cy="555307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E8EB46BF-B7C9-73B8-38CB-6DA9A7082992}"/>
              </a:ext>
            </a:extLst>
          </p:cNvPr>
          <p:cNvSpPr/>
          <p:nvPr/>
        </p:nvSpPr>
        <p:spPr>
          <a:xfrm>
            <a:off x="8865972" y="6240162"/>
            <a:ext cx="1410729" cy="288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636529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Parameters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to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8313781" cy="51999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b="1" dirty="0" err="1">
                <a:ea typeface="+mn-lt"/>
                <a:cs typeface="+mn-lt"/>
              </a:rPr>
              <a:t>Parameter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sharing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significantly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reduces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number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parameters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dirty="0" err="1">
                <a:ea typeface="+mn-lt"/>
                <a:cs typeface="+mn-lt"/>
              </a:rPr>
              <a:t>learn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storage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requirements</a:t>
            </a:r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r>
              <a:rPr lang="pt-PT" b="1" dirty="0" err="1">
                <a:ea typeface="+mn-lt"/>
                <a:cs typeface="+mn-lt"/>
              </a:rPr>
              <a:t>Sparse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connectivity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dirty="0">
                <a:ea typeface="+mn-lt"/>
                <a:cs typeface="+mn-lt"/>
              </a:rPr>
              <a:t>(</a:t>
            </a:r>
            <a:r>
              <a:rPr lang="pt-PT" dirty="0" err="1">
                <a:ea typeface="+mn-lt"/>
                <a:cs typeface="+mn-lt"/>
              </a:rPr>
              <a:t>rather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than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full</a:t>
            </a:r>
            <a:r>
              <a:rPr lang="pt-PT" dirty="0">
                <a:ea typeface="+mn-lt"/>
                <a:cs typeface="+mn-lt"/>
              </a:rPr>
              <a:t>) </a:t>
            </a:r>
            <a:r>
              <a:rPr lang="pt-PT" dirty="0" err="1">
                <a:ea typeface="+mn-lt"/>
                <a:cs typeface="+mn-lt"/>
              </a:rPr>
              <a:t>also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significantly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reduces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number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computational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operations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required</a:t>
            </a:r>
            <a:endParaRPr lang="pt-PT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Saturação de cores, file, círculo, design&#10;&#10;Descrição gerada automaticamente">
            <a:extLst>
              <a:ext uri="{FF2B5EF4-FFF2-40B4-BE49-F238E27FC236}">
                <a16:creationId xmlns:a16="http://schemas.microsoft.com/office/drawing/2014/main" id="{790BEECD-201D-CA43-2B37-6713A9F99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469" y="992274"/>
            <a:ext cx="3076575" cy="555307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E8EB46BF-B7C9-73B8-38CB-6DA9A7082992}"/>
              </a:ext>
            </a:extLst>
          </p:cNvPr>
          <p:cNvSpPr/>
          <p:nvPr/>
        </p:nvSpPr>
        <p:spPr>
          <a:xfrm>
            <a:off x="8865972" y="6240162"/>
            <a:ext cx="1410729" cy="288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117107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Parameters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to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8313781" cy="51999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pPr marL="0" indent="0">
              <a:buNone/>
            </a:pPr>
            <a:endParaRPr lang="pt-PT" b="1" dirty="0">
              <a:ea typeface="+mn-lt"/>
              <a:cs typeface="+mn-lt"/>
            </a:endParaRPr>
          </a:p>
          <a:p>
            <a:r>
              <a:rPr lang="pt-PT" b="1" dirty="0" err="1">
                <a:ea typeface="+mn-lt"/>
                <a:cs typeface="+mn-lt"/>
              </a:rPr>
              <a:t>Neocognitron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has</a:t>
            </a:r>
            <a:r>
              <a:rPr lang="pt-PT" b="1" dirty="0">
                <a:ea typeface="+mn-lt"/>
                <a:cs typeface="+mn-lt"/>
              </a:rPr>
              <a:t> hard-</a:t>
            </a:r>
            <a:r>
              <a:rPr lang="pt-PT" b="1" dirty="0" err="1">
                <a:ea typeface="+mn-lt"/>
                <a:cs typeface="+mn-lt"/>
              </a:rPr>
              <a:t>coded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filter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values</a:t>
            </a:r>
            <a:r>
              <a:rPr lang="pt-PT" b="1" dirty="0">
                <a:ea typeface="+mn-lt"/>
                <a:cs typeface="+mn-lt"/>
              </a:rPr>
              <a:t>... </a:t>
            </a:r>
            <a:r>
              <a:rPr lang="pt-PT" b="1" dirty="0" err="1">
                <a:ea typeface="+mn-lt"/>
                <a:cs typeface="+mn-lt"/>
              </a:rPr>
              <a:t>we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will</a:t>
            </a:r>
            <a:r>
              <a:rPr lang="pt-PT" b="1" dirty="0">
                <a:ea typeface="+mn-lt"/>
                <a:cs typeface="+mn-lt"/>
              </a:rPr>
              <a:t> cover </a:t>
            </a:r>
            <a:r>
              <a:rPr lang="pt-PT" b="1" dirty="0" err="1">
                <a:ea typeface="+mn-lt"/>
                <a:cs typeface="+mn-lt"/>
              </a:rPr>
              <a:t>models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that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learn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the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filter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values</a:t>
            </a:r>
            <a:endParaRPr lang="pt-PT" b="1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Saturação de cores, file, círculo, design&#10;&#10;Descrição gerada automaticamente">
            <a:extLst>
              <a:ext uri="{FF2B5EF4-FFF2-40B4-BE49-F238E27FC236}">
                <a16:creationId xmlns:a16="http://schemas.microsoft.com/office/drawing/2014/main" id="{790BEECD-201D-CA43-2B37-6713A9F99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469" y="992274"/>
            <a:ext cx="3076575" cy="555307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E8EB46BF-B7C9-73B8-38CB-6DA9A7082992}"/>
              </a:ext>
            </a:extLst>
          </p:cNvPr>
          <p:cNvSpPr/>
          <p:nvPr/>
        </p:nvSpPr>
        <p:spPr>
          <a:xfrm>
            <a:off x="8865972" y="6240162"/>
            <a:ext cx="1410729" cy="288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853142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captura de ecrã, diagrama, file&#10;&#10;Descrição gerada automaticamente">
            <a:extLst>
              <a:ext uri="{FF2B5EF4-FFF2-40B4-BE49-F238E27FC236}">
                <a16:creationId xmlns:a16="http://schemas.microsoft.com/office/drawing/2014/main" id="{B15B1291-2A9B-CD17-6051-D596CEF02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6687" y="2358231"/>
            <a:ext cx="8753475" cy="2828925"/>
          </a:xfrm>
        </p:spPr>
      </p:pic>
      <p:pic>
        <p:nvPicPr>
          <p:cNvPr id="12" name="Imagem 11" descr="Uma imagem com Saturação de cores, file, círculo, design&#10;&#10;Descrição gerada automaticamente">
            <a:extLst>
              <a:ext uri="{FF2B5EF4-FFF2-40B4-BE49-F238E27FC236}">
                <a16:creationId xmlns:a16="http://schemas.microsoft.com/office/drawing/2014/main" id="{957D3C41-9349-6480-3D60-5E44FACFD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3469" y="992274"/>
            <a:ext cx="3076575" cy="5553075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D5EAA98C-5476-E48D-15F2-85BEC380C5BD}"/>
              </a:ext>
            </a:extLst>
          </p:cNvPr>
          <p:cNvSpPr/>
          <p:nvPr/>
        </p:nvSpPr>
        <p:spPr>
          <a:xfrm>
            <a:off x="8865972" y="6229864"/>
            <a:ext cx="1421027" cy="298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442997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Marcador de Posição de Conteúdo 7" descr="Uma imagem com texto, captura de ecrã, diagrama, file&#10;&#10;Descrição gerada automaticamente">
            <a:extLst>
              <a:ext uri="{FF2B5EF4-FFF2-40B4-BE49-F238E27FC236}">
                <a16:creationId xmlns:a16="http://schemas.microsoft.com/office/drawing/2014/main" id="{EFD4DD06-1FEB-6C26-EA7F-A3E54DB4C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6687" y="2339181"/>
            <a:ext cx="8753475" cy="2828925"/>
          </a:xfrm>
        </p:spPr>
      </p:pic>
      <p:pic>
        <p:nvPicPr>
          <p:cNvPr id="11" name="Imagem 10" descr="Uma imagem com file, Saturação de cores, captura de ecrã, roxo&#10;&#10;Descrição gerada automaticamente">
            <a:extLst>
              <a:ext uri="{FF2B5EF4-FFF2-40B4-BE49-F238E27FC236}">
                <a16:creationId xmlns:a16="http://schemas.microsoft.com/office/drawing/2014/main" id="{870443AC-2B09-5E09-570E-1F02A98CD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8763" y="995363"/>
            <a:ext cx="3076575" cy="5514975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73BA2F8A-3E81-357C-B9D4-2DB0440F62FE}"/>
              </a:ext>
            </a:extLst>
          </p:cNvPr>
          <p:cNvSpPr/>
          <p:nvPr/>
        </p:nvSpPr>
        <p:spPr>
          <a:xfrm>
            <a:off x="9010135" y="6341590"/>
            <a:ext cx="1575486" cy="2059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26067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What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Does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Do?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desenho, ilustração, arte, desenhos de criança&#10;&#10;Descrição gerada automaticamente">
            <a:extLst>
              <a:ext uri="{FF2B5EF4-FFF2-40B4-BE49-F238E27FC236}">
                <a16:creationId xmlns:a16="http://schemas.microsoft.com/office/drawing/2014/main" id="{02D3DE7F-E261-4FDB-8BB2-6A3EB45745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021" y="878274"/>
            <a:ext cx="10505658" cy="5617904"/>
          </a:xfrm>
        </p:spPr>
      </p:pic>
    </p:spTree>
    <p:extLst>
      <p:ext uri="{BB962C8B-B14F-4D97-AF65-F5344CB8AC3E}">
        <p14:creationId xmlns:p14="http://schemas.microsoft.com/office/powerpoint/2010/main" val="20555613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What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Does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Do?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dirty="0">
                <a:ea typeface="+mn-lt"/>
                <a:cs typeface="+mn-lt"/>
              </a:rPr>
              <a:t>e.g.,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texto, file, número, diagrama&#10;&#10;Descrição gerada automaticamente">
            <a:extLst>
              <a:ext uri="{FF2B5EF4-FFF2-40B4-BE49-F238E27FC236}">
                <a16:creationId xmlns:a16="http://schemas.microsoft.com/office/drawing/2014/main" id="{333334BB-C3B8-DED7-9860-D789F204D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742" y="1452177"/>
            <a:ext cx="10226760" cy="484951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0925CB3-22DA-F89D-4DFC-A7D5CA6A9853}"/>
              </a:ext>
            </a:extLst>
          </p:cNvPr>
          <p:cNvSpPr txBox="1"/>
          <p:nvPr/>
        </p:nvSpPr>
        <p:spPr>
          <a:xfrm>
            <a:off x="1853512" y="6343134"/>
            <a:ext cx="1006457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1100" dirty="0">
                <a:hlinkClick r:id="rId4"/>
              </a:rPr>
              <a:t>https://adeshpande3.github.io/A-Beginner%27s-Guide-To-Understanding-Convolutional-Neural-Networks/</a:t>
            </a:r>
            <a:endParaRPr lang="pt-PT" sz="1100" dirty="0"/>
          </a:p>
        </p:txBody>
      </p:sp>
    </p:spTree>
    <p:extLst>
      <p:ext uri="{BB962C8B-B14F-4D97-AF65-F5344CB8AC3E}">
        <p14:creationId xmlns:p14="http://schemas.microsoft.com/office/powerpoint/2010/main" val="32265538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What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Does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Do?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diagrama, captura de ecrã, Tipo de letra&#10;&#10;Descrição gerada automaticamente">
            <a:extLst>
              <a:ext uri="{FF2B5EF4-FFF2-40B4-BE49-F238E27FC236}">
                <a16:creationId xmlns:a16="http://schemas.microsoft.com/office/drawing/2014/main" id="{8C5F119D-CAAB-6A7A-36E6-08AB467B2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6011" y="1157206"/>
            <a:ext cx="11596816" cy="4709932"/>
          </a:xfr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6081F55-8C2D-62BD-E85C-F098D48640BC}"/>
              </a:ext>
            </a:extLst>
          </p:cNvPr>
          <p:cNvSpPr txBox="1"/>
          <p:nvPr/>
        </p:nvSpPr>
        <p:spPr>
          <a:xfrm>
            <a:off x="1184188" y="5869458"/>
            <a:ext cx="1006457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1100" dirty="0">
                <a:hlinkClick r:id="rId4"/>
              </a:rPr>
              <a:t>https://adeshpande3.github.io/A-Beginner%27s-Guide-To-Understanding-Convolutional-Neural-Networks/</a:t>
            </a:r>
            <a:endParaRPr lang="pt-PT" sz="1100" dirty="0"/>
          </a:p>
        </p:txBody>
      </p:sp>
    </p:spTree>
    <p:extLst>
      <p:ext uri="{BB962C8B-B14F-4D97-AF65-F5344CB8AC3E}">
        <p14:creationId xmlns:p14="http://schemas.microsoft.com/office/powerpoint/2010/main" val="4700729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What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Does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Do?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captura de ecrã, diagrama, Tipo de letra&#10;&#10;Descrição gerada automaticamente">
            <a:extLst>
              <a:ext uri="{FF2B5EF4-FFF2-40B4-BE49-F238E27FC236}">
                <a16:creationId xmlns:a16="http://schemas.microsoft.com/office/drawing/2014/main" id="{75455D1E-2430-E294-EA18-05FA28E3C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335" y="1332259"/>
            <a:ext cx="11751275" cy="4751121"/>
          </a:xfr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9483640A-8000-8849-9AE6-2DCA9AB3F83E}"/>
              </a:ext>
            </a:extLst>
          </p:cNvPr>
          <p:cNvSpPr txBox="1"/>
          <p:nvPr/>
        </p:nvSpPr>
        <p:spPr>
          <a:xfrm>
            <a:off x="1184188" y="6075404"/>
            <a:ext cx="1006457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1100" dirty="0">
                <a:hlinkClick r:id="rId4"/>
              </a:rPr>
              <a:t>https://adeshpande3.github.io/A-Beginner%27s-Guide-To-Understanding-Convolutional-Neural-Networks/</a:t>
            </a:r>
            <a:endParaRPr lang="pt-PT" sz="1100" dirty="0"/>
          </a:p>
        </p:txBody>
      </p:sp>
    </p:spTree>
    <p:extLst>
      <p:ext uri="{BB962C8B-B14F-4D97-AF65-F5344CB8AC3E}">
        <p14:creationId xmlns:p14="http://schemas.microsoft.com/office/powerpoint/2010/main" val="30766578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What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Does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Do?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483640A-8000-8849-9AE6-2DCA9AB3F83E}"/>
              </a:ext>
            </a:extLst>
          </p:cNvPr>
          <p:cNvSpPr txBox="1"/>
          <p:nvPr/>
        </p:nvSpPr>
        <p:spPr>
          <a:xfrm>
            <a:off x="1184188" y="6075404"/>
            <a:ext cx="1006457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1100" dirty="0">
                <a:hlinkClick r:id="rId3"/>
              </a:rPr>
              <a:t>https://adeshpande3.github.io/A-Beginner%27s-Guide-To-Understanding-Convolutional-Neural-Networks/</a:t>
            </a:r>
            <a:endParaRPr lang="pt-PT" sz="1100" dirty="0"/>
          </a:p>
        </p:txBody>
      </p:sp>
      <p:pic>
        <p:nvPicPr>
          <p:cNvPr id="8" name="Marcador de Posição de Conteúdo 7" descr="Uma imagem com texto, diagrama, captura de ecrã, design&#10;&#10;Descrição gerada automaticamente">
            <a:extLst>
              <a:ext uri="{FF2B5EF4-FFF2-40B4-BE49-F238E27FC236}">
                <a16:creationId xmlns:a16="http://schemas.microsoft.com/office/drawing/2014/main" id="{9FD7E240-CE1C-8248-C16D-2E1005A445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64113" y="1094517"/>
            <a:ext cx="11319612" cy="4979473"/>
          </a:xfrm>
        </p:spPr>
      </p:pic>
    </p:spTree>
    <p:extLst>
      <p:ext uri="{BB962C8B-B14F-4D97-AF65-F5344CB8AC3E}">
        <p14:creationId xmlns:p14="http://schemas.microsoft.com/office/powerpoint/2010/main" val="953517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Motivation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How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Vision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Systems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Work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b="1" dirty="0" err="1">
                <a:ea typeface="+mn-lt"/>
                <a:cs typeface="+mn-lt"/>
              </a:rPr>
              <a:t>Key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Idea</a:t>
            </a:r>
            <a:r>
              <a:rPr lang="pt-PT" b="1" dirty="0"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cells</a:t>
            </a:r>
            <a:r>
              <a:rPr lang="pt-PT" dirty="0">
                <a:ea typeface="+mn-lt"/>
                <a:cs typeface="+mn-lt"/>
              </a:rPr>
              <a:t> are </a:t>
            </a:r>
            <a:r>
              <a:rPr lang="pt-PT" dirty="0" err="1">
                <a:ea typeface="+mn-lt"/>
                <a:cs typeface="+mn-lt"/>
              </a:rPr>
              <a:t>organized</a:t>
            </a:r>
            <a:r>
              <a:rPr lang="pt-PT" dirty="0">
                <a:ea typeface="+mn-lt"/>
                <a:cs typeface="+mn-lt"/>
              </a:rPr>
              <a:t> as a </a:t>
            </a:r>
            <a:r>
              <a:rPr lang="pt-PT" dirty="0" err="1">
                <a:ea typeface="+mn-lt"/>
                <a:cs typeface="+mn-lt"/>
              </a:rPr>
              <a:t>hierarchy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feature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detectors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with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070C0"/>
                </a:solidFill>
                <a:ea typeface="+mn-lt"/>
                <a:cs typeface="+mn-lt"/>
              </a:rPr>
              <a:t>higher</a:t>
            </a:r>
            <a:r>
              <a:rPr lang="pt-PT" dirty="0">
                <a:solidFill>
                  <a:srgbClr val="0070C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070C0"/>
                </a:solidFill>
                <a:ea typeface="+mn-lt"/>
                <a:cs typeface="+mn-lt"/>
              </a:rPr>
              <a:t>level</a:t>
            </a:r>
            <a:r>
              <a:rPr lang="pt-PT" dirty="0">
                <a:solidFill>
                  <a:srgbClr val="0070C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070C0"/>
                </a:solidFill>
                <a:ea typeface="+mn-lt"/>
                <a:cs typeface="+mn-lt"/>
              </a:rPr>
              <a:t>features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responding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dirty="0" err="1">
                <a:ea typeface="+mn-lt"/>
                <a:cs typeface="+mn-lt"/>
              </a:rPr>
              <a:t>patterns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activation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dirty="0" err="1">
                <a:solidFill>
                  <a:schemeClr val="accent6"/>
                </a:solidFill>
                <a:ea typeface="+mn-lt"/>
                <a:cs typeface="+mn-lt"/>
              </a:rPr>
              <a:t>lower</a:t>
            </a:r>
            <a:r>
              <a:rPr lang="pt-PT" dirty="0">
                <a:solidFill>
                  <a:schemeClr val="accent6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chemeClr val="accent6"/>
                </a:solidFill>
                <a:ea typeface="+mn-lt"/>
                <a:cs typeface="+mn-lt"/>
              </a:rPr>
              <a:t>level</a:t>
            </a:r>
            <a:r>
              <a:rPr lang="pt-PT" dirty="0">
                <a:solidFill>
                  <a:schemeClr val="accent6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chemeClr val="accent6"/>
                </a:solidFill>
                <a:ea typeface="+mn-lt"/>
                <a:cs typeface="+mn-lt"/>
              </a:rPr>
              <a:t>cells</a:t>
            </a:r>
            <a:endParaRPr lang="pt-PT" dirty="0">
              <a:solidFill>
                <a:schemeClr val="accent6"/>
              </a:solidFill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texto, esboço, diagrama, desenho&#10;&#10;Descrição gerada automaticamente">
            <a:extLst>
              <a:ext uri="{FF2B5EF4-FFF2-40B4-BE49-F238E27FC236}">
                <a16:creationId xmlns:a16="http://schemas.microsoft.com/office/drawing/2014/main" id="{BF1CC49C-6E02-9D4D-A2E8-B1646920B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980" y="3034999"/>
            <a:ext cx="8284265" cy="27360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64DD1BCD-5882-BD66-8D06-0C00D8ADCFA1}"/>
              </a:ext>
            </a:extLst>
          </p:cNvPr>
          <p:cNvSpPr/>
          <p:nvPr/>
        </p:nvSpPr>
        <p:spPr>
          <a:xfrm>
            <a:off x="5011951" y="3707026"/>
            <a:ext cx="1609210" cy="112240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3B8599D-CC2B-75B7-5996-117A034B7885}"/>
              </a:ext>
            </a:extLst>
          </p:cNvPr>
          <p:cNvSpPr/>
          <p:nvPr/>
        </p:nvSpPr>
        <p:spPr>
          <a:xfrm>
            <a:off x="5088150" y="4983375"/>
            <a:ext cx="1228210" cy="40803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4EA7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3386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Detect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Different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Features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captura de ecrã, mamífero&#10;&#10;Descrição gerada automaticamente">
            <a:extLst>
              <a:ext uri="{FF2B5EF4-FFF2-40B4-BE49-F238E27FC236}">
                <a16:creationId xmlns:a16="http://schemas.microsoft.com/office/drawing/2014/main" id="{4C386E4A-202E-D091-E830-EAABFB637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106" r="-412" b="40500"/>
          <a:stretch/>
        </p:blipFill>
        <p:spPr>
          <a:xfrm>
            <a:off x="869231" y="1330410"/>
            <a:ext cx="4995978" cy="4832931"/>
          </a:xfr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DBD02F8-C46D-10CA-A590-1DC78E4B7B5B}"/>
              </a:ext>
            </a:extLst>
          </p:cNvPr>
          <p:cNvGrpSpPr/>
          <p:nvPr/>
        </p:nvGrpSpPr>
        <p:grpSpPr>
          <a:xfrm>
            <a:off x="6512150" y="1330410"/>
            <a:ext cx="4996298" cy="4276120"/>
            <a:chOff x="7871393" y="3853249"/>
            <a:chExt cx="2514491" cy="1959104"/>
          </a:xfrm>
        </p:grpSpPr>
        <p:pic>
          <p:nvPicPr>
            <p:cNvPr id="11" name="Imagem 10" descr="Uma imagem com texto, captura de ecrã, mamífero&#10;&#10;Descrição gerada automaticamente">
              <a:extLst>
                <a:ext uri="{FF2B5EF4-FFF2-40B4-BE49-F238E27FC236}">
                  <a16:creationId xmlns:a16="http://schemas.microsoft.com/office/drawing/2014/main" id="{60C7B77A-B4A5-2C37-D0D4-7E38AE98E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9649" r="-412" b="-251"/>
            <a:stretch/>
          </p:blipFill>
          <p:spPr>
            <a:xfrm>
              <a:off x="7871393" y="4141572"/>
              <a:ext cx="2514491" cy="1670781"/>
            </a:xfrm>
            <a:prstGeom prst="rect">
              <a:avLst/>
            </a:prstGeom>
          </p:spPr>
        </p:pic>
        <p:pic>
          <p:nvPicPr>
            <p:cNvPr id="12" name="Imagem 11" descr="Uma imagem com texto, captura de ecrã, mamífero&#10;&#10;Descrição gerada automaticamente">
              <a:extLst>
                <a:ext uri="{FF2B5EF4-FFF2-40B4-BE49-F238E27FC236}">
                  <a16:creationId xmlns:a16="http://schemas.microsoft.com/office/drawing/2014/main" id="{2295AA67-A95B-A606-FCBE-A105BDAB0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-412" b="93985"/>
            <a:stretch/>
          </p:blipFill>
          <p:spPr>
            <a:xfrm>
              <a:off x="7871393" y="3853249"/>
              <a:ext cx="2514330" cy="247510"/>
            </a:xfrm>
            <a:prstGeom prst="rect">
              <a:avLst/>
            </a:prstGeom>
          </p:spPr>
        </p:pic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C1783A0-C8DA-D000-251F-07EA6D5444C8}"/>
              </a:ext>
            </a:extLst>
          </p:cNvPr>
          <p:cNvSpPr txBox="1"/>
          <p:nvPr/>
        </p:nvSpPr>
        <p:spPr>
          <a:xfrm>
            <a:off x="864972" y="6343135"/>
            <a:ext cx="10517658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1100" dirty="0">
                <a:ea typeface="+mn-lt"/>
                <a:cs typeface="+mn-lt"/>
                <a:hlinkClick r:id="rId4"/>
              </a:rPr>
              <a:t>https://ujjwalkarn.me/2016/08/11/intuitive-explanation-convnets/</a:t>
            </a:r>
            <a:endParaRPr lang="pt-PT" sz="11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88237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Different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Detect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Different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Features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13" name="Marcador de Posição de Conteúdo 12" descr="Uma imagem com texto, captura de ecrã, sino&#10;&#10;Descrição gerada automaticamente">
            <a:extLst>
              <a:ext uri="{FF2B5EF4-FFF2-40B4-BE49-F238E27FC236}">
                <a16:creationId xmlns:a16="http://schemas.microsoft.com/office/drawing/2014/main" id="{6C070BFD-8065-7DBD-F978-E084D895D1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70526" y="1831139"/>
            <a:ext cx="4505325" cy="3619500"/>
          </a:xfrm>
        </p:spPr>
      </p:pic>
      <p:pic>
        <p:nvPicPr>
          <p:cNvPr id="14" name="Imagem 13" descr="Uma imagem com sino, Sino de igreja, Ghanta&#10;&#10;Descrição gerada automaticamente">
            <a:extLst>
              <a:ext uri="{FF2B5EF4-FFF2-40B4-BE49-F238E27FC236}">
                <a16:creationId xmlns:a16="http://schemas.microsoft.com/office/drawing/2014/main" id="{715DF6FB-2763-C326-2543-8B63F3F95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229" y="1835493"/>
            <a:ext cx="4505325" cy="361950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428BA85-CF63-0A69-2A53-707DE988D2E6}"/>
              </a:ext>
            </a:extLst>
          </p:cNvPr>
          <p:cNvSpPr txBox="1"/>
          <p:nvPr/>
        </p:nvSpPr>
        <p:spPr>
          <a:xfrm>
            <a:off x="844377" y="5570838"/>
            <a:ext cx="1051765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400" dirty="0">
                <a:ea typeface="+mn-lt"/>
                <a:cs typeface="+mn-lt"/>
              </a:rPr>
              <a:t>DEMO: </a:t>
            </a:r>
            <a:r>
              <a:rPr lang="pt-PT" sz="2400" dirty="0">
                <a:ea typeface="+mn-lt"/>
                <a:cs typeface="+mn-lt"/>
                <a:hlinkClick r:id="rId5"/>
              </a:rPr>
              <a:t>https://beej.us/blog/data/convolution-image-processing/</a:t>
            </a:r>
            <a:endParaRPr lang="pt-PT" sz="24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984247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Group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Discussion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sorrir, Cara humana, pessoa, texto&#10;&#10;Descrição gerada automaticamente">
            <a:extLst>
              <a:ext uri="{FF2B5EF4-FFF2-40B4-BE49-F238E27FC236}">
                <a16:creationId xmlns:a16="http://schemas.microsoft.com/office/drawing/2014/main" id="{FAB7272B-AB0A-4ED0-A5A9-4CC309A86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5131" y="1331355"/>
            <a:ext cx="9865511" cy="5194800"/>
          </a:xfrm>
        </p:spPr>
      </p:pic>
    </p:spTree>
    <p:extLst>
      <p:ext uri="{BB962C8B-B14F-4D97-AF65-F5344CB8AC3E}">
        <p14:creationId xmlns:p14="http://schemas.microsoft.com/office/powerpoint/2010/main" val="24510932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dirty="0" err="1">
                <a:ea typeface="+mn-lt"/>
                <a:cs typeface="+mn-lt"/>
              </a:rPr>
              <a:t>After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applying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filter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introduce</a:t>
            </a:r>
            <a:r>
              <a:rPr lang="pt-PT" dirty="0">
                <a:ea typeface="+mn-lt"/>
                <a:cs typeface="+mn-lt"/>
              </a:rPr>
              <a:t> non-</a:t>
            </a:r>
            <a:r>
              <a:rPr lang="pt-PT" dirty="0" err="1">
                <a:ea typeface="+mn-lt"/>
                <a:cs typeface="+mn-lt"/>
              </a:rPr>
              <a:t>linearity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texto, file, captura de ecrã, diagrama&#10;&#10;Descrição gerada automaticamente">
            <a:extLst>
              <a:ext uri="{FF2B5EF4-FFF2-40B4-BE49-F238E27FC236}">
                <a16:creationId xmlns:a16="http://schemas.microsoft.com/office/drawing/2014/main" id="{D41F6E73-EA53-B553-D2D9-99C484C88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906" y="1954683"/>
            <a:ext cx="10114596" cy="46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0020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dirty="0">
                <a:ea typeface="+mn-lt"/>
                <a:cs typeface="+mn-lt"/>
              </a:rPr>
              <a:t>Slide </a:t>
            </a:r>
            <a:r>
              <a:rPr lang="pt-PT" dirty="0" err="1">
                <a:ea typeface="+mn-lt"/>
                <a:cs typeface="+mn-lt"/>
              </a:rPr>
              <a:t>filter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across</a:t>
            </a:r>
            <a:r>
              <a:rPr lang="pt-PT" dirty="0">
                <a:ea typeface="+mn-lt"/>
                <a:cs typeface="+mn-lt"/>
              </a:rPr>
              <a:t> input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Imagem 7" descr="Uma imagem com texto, diagrama, file, captura de ecrã&#10;&#10;Descrição gerada automaticamente">
            <a:extLst>
              <a:ext uri="{FF2B5EF4-FFF2-40B4-BE49-F238E27FC236}">
                <a16:creationId xmlns:a16="http://schemas.microsoft.com/office/drawing/2014/main" id="{76DC6CEA-FFD0-550B-2D83-3B717F95B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582" y="1953784"/>
            <a:ext cx="9785780" cy="460829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A8B1024-725B-6543-9442-16165FA46C3D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261353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dirty="0">
                <a:ea typeface="+mn-lt"/>
                <a:cs typeface="+mn-lt"/>
              </a:rPr>
              <a:t>Slide </a:t>
            </a:r>
            <a:r>
              <a:rPr lang="pt-PT" dirty="0" err="1">
                <a:ea typeface="+mn-lt"/>
                <a:cs typeface="+mn-lt"/>
              </a:rPr>
              <a:t>filter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across</a:t>
            </a:r>
            <a:r>
              <a:rPr lang="pt-PT" dirty="0">
                <a:ea typeface="+mn-lt"/>
                <a:cs typeface="+mn-lt"/>
              </a:rPr>
              <a:t> input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texto, diagrama, file, captura de ecrã&#10;&#10;Descrição gerada automaticamente">
            <a:extLst>
              <a:ext uri="{FF2B5EF4-FFF2-40B4-BE49-F238E27FC236}">
                <a16:creationId xmlns:a16="http://schemas.microsoft.com/office/drawing/2014/main" id="{DACFB21D-ADE5-103B-FB4A-26FDFDBE2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1806533"/>
            <a:ext cx="10372725" cy="481012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2455FB7-C54A-01D8-07B3-E8AFF13B9D62}"/>
              </a:ext>
            </a:extLst>
          </p:cNvPr>
          <p:cNvSpPr txBox="1"/>
          <p:nvPr/>
        </p:nvSpPr>
        <p:spPr>
          <a:xfrm>
            <a:off x="4983891" y="1163594"/>
            <a:ext cx="435987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400" dirty="0" err="1"/>
              <a:t>Consider</a:t>
            </a:r>
            <a:r>
              <a:rPr lang="pt-PT" sz="2400" dirty="0"/>
              <a:t> a </a:t>
            </a:r>
            <a:r>
              <a:rPr lang="pt-PT" sz="2400" dirty="0" err="1"/>
              <a:t>second</a:t>
            </a:r>
            <a:r>
              <a:rPr lang="pt-PT" sz="2400" dirty="0"/>
              <a:t>, </a:t>
            </a:r>
            <a:r>
              <a:rPr lang="pt-PT" sz="2400" dirty="0">
                <a:solidFill>
                  <a:srgbClr val="AEBBA9"/>
                </a:solidFill>
              </a:rPr>
              <a:t>green</a:t>
            </a:r>
            <a:r>
              <a:rPr lang="pt-PT" sz="2400" dirty="0"/>
              <a:t> </a:t>
            </a:r>
            <a:r>
              <a:rPr lang="pt-PT" sz="2400" dirty="0" err="1"/>
              <a:t>filter</a:t>
            </a:r>
            <a:r>
              <a:rPr lang="pt-PT" sz="2400" dirty="0"/>
              <a:t>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41EEADF-95D2-41B8-3BF4-21A1CDA8DCC0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571767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Imagem 7" descr="Uma imagem com texto, captura de ecrã, diagrama, file&#10;&#10;Descrição gerada automaticamente">
            <a:extLst>
              <a:ext uri="{FF2B5EF4-FFF2-40B4-BE49-F238E27FC236}">
                <a16:creationId xmlns:a16="http://schemas.microsoft.com/office/drawing/2014/main" id="{8336D5AF-3C50-41BE-5F30-F810395A4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01" y="937125"/>
            <a:ext cx="11162798" cy="5000400"/>
          </a:xfrm>
          <a:prstGeom prst="rect">
            <a:avLst/>
          </a:prstGeom>
        </p:spPr>
      </p:pic>
      <p:sp>
        <p:nvSpPr>
          <p:cNvPr id="12" name="Marcador de Posição de Conteúdo 11">
            <a:extLst>
              <a:ext uri="{FF2B5EF4-FFF2-40B4-BE49-F238E27FC236}">
                <a16:creationId xmlns:a16="http://schemas.microsoft.com/office/drawing/2014/main" id="{D1C47A1A-C04C-E07D-1861-991C9E7B1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74CF6E9-5D66-7F63-A3F5-C2BF2D479B41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007668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Parameters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to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3" name="Marcador de Posição de Conteúdo 2" descr="Uma imagem com texto, captura de ecrã, diagrama, file&#10;&#10;Descrição gerada automaticamente">
            <a:extLst>
              <a:ext uri="{FF2B5EF4-FFF2-40B4-BE49-F238E27FC236}">
                <a16:creationId xmlns:a16="http://schemas.microsoft.com/office/drawing/2014/main" id="{65AB3D73-51A4-0A38-74ED-E19EA036A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7843" y="1218084"/>
            <a:ext cx="11035908" cy="5133932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D2F1E52-8125-3FFB-6E5D-6F0A679784BA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258430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Stacked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captura de ecrã, diagrama, design&#10;&#10;Descrição gerada automaticamente">
            <a:extLst>
              <a:ext uri="{FF2B5EF4-FFF2-40B4-BE49-F238E27FC236}">
                <a16:creationId xmlns:a16="http://schemas.microsoft.com/office/drawing/2014/main" id="{29753E97-95C7-4FF5-FABF-A9FF3C012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5924" y="1248976"/>
            <a:ext cx="11370447" cy="5206013"/>
          </a:xfr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4A5183C-69E4-1EF7-5A1F-4CBF30BEC3B9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661218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Stacked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Marcador de Posição de Conteúdo 7" descr="Uma imagem com texto, captura de ecrã, diagrama, design&#10;&#10;Descrição gerada automaticamente">
            <a:extLst>
              <a:ext uri="{FF2B5EF4-FFF2-40B4-BE49-F238E27FC236}">
                <a16:creationId xmlns:a16="http://schemas.microsoft.com/office/drawing/2014/main" id="{AFB63F15-7F7C-F385-2811-AA9ACC882F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1917" y="1248976"/>
            <a:ext cx="11279246" cy="5236905"/>
          </a:xfr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6E29258-608D-3937-D03D-55856C644191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34752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What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computers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"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see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"?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Images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are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Numbers</a:t>
            </a:r>
            <a:endParaRPr lang="pt-PT">
              <a:solidFill>
                <a:srgbClr val="000000"/>
              </a:solidFill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11" name="Imagem 10" descr="Uma imagem com captura de ecrã, quadrado, grelha&#10;&#10;Descrição gerada automaticamente">
            <a:extLst>
              <a:ext uri="{FF2B5EF4-FFF2-40B4-BE49-F238E27FC236}">
                <a16:creationId xmlns:a16="http://schemas.microsoft.com/office/drawing/2014/main" id="{CD1DE0D2-9E8D-9FBD-78AA-080D62A57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817" y="2199803"/>
            <a:ext cx="9525000" cy="300672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8825EDE8-E7A6-43B3-01A5-F4BCC1236521}"/>
              </a:ext>
            </a:extLst>
          </p:cNvPr>
          <p:cNvSpPr txBox="1"/>
          <p:nvPr/>
        </p:nvSpPr>
        <p:spPr>
          <a:xfrm>
            <a:off x="4721310" y="5443923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400" b="1" err="1"/>
              <a:t>Binary</a:t>
            </a:r>
            <a:r>
              <a:rPr lang="pt-PT" sz="2400" b="1" dirty="0"/>
              <a:t> </a:t>
            </a:r>
            <a:r>
              <a:rPr lang="pt-PT" sz="2400" b="1" err="1"/>
              <a:t>Images</a:t>
            </a:r>
            <a:endParaRPr lang="pt-PT" sz="2400" b="1"/>
          </a:p>
        </p:txBody>
      </p:sp>
    </p:spTree>
    <p:extLst>
      <p:ext uri="{BB962C8B-B14F-4D97-AF65-F5344CB8AC3E}">
        <p14:creationId xmlns:p14="http://schemas.microsoft.com/office/powerpoint/2010/main" val="38060197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Stacked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captura de ecrã, diagrama, círculo&#10;&#10;Descrição gerada automaticamente">
            <a:extLst>
              <a:ext uri="{FF2B5EF4-FFF2-40B4-BE49-F238E27FC236}">
                <a16:creationId xmlns:a16="http://schemas.microsoft.com/office/drawing/2014/main" id="{3F55BC57-9DA3-1EBA-8387-6069643F0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7863" y="1331355"/>
            <a:ext cx="11073300" cy="5144229"/>
          </a:xfr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47355F3-17D5-CBB1-9BC6-7D34719FA73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3975085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Implementation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Details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b="1" dirty="0" err="1">
                <a:ea typeface="+mn-lt"/>
                <a:cs typeface="+mn-lt"/>
              </a:rPr>
              <a:t>Padding</a:t>
            </a:r>
            <a:r>
              <a:rPr lang="pt-PT" b="1" dirty="0"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add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values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boundaries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dirty="0" err="1">
                <a:ea typeface="+mn-lt"/>
                <a:cs typeface="+mn-lt"/>
              </a:rPr>
              <a:t>control</a:t>
            </a:r>
            <a:r>
              <a:rPr lang="pt-PT" dirty="0">
                <a:ea typeface="+mn-lt"/>
                <a:cs typeface="+mn-lt"/>
              </a:rPr>
              <a:t> output </a:t>
            </a:r>
            <a:r>
              <a:rPr lang="pt-PT" dirty="0" err="1">
                <a:ea typeface="+mn-lt"/>
                <a:cs typeface="+mn-lt"/>
              </a:rPr>
              <a:t>size</a:t>
            </a: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quadrado, Retângulo, file, Paralelo&#10;&#10;Descrição gerada automaticamente">
            <a:extLst>
              <a:ext uri="{FF2B5EF4-FFF2-40B4-BE49-F238E27FC236}">
                <a16:creationId xmlns:a16="http://schemas.microsoft.com/office/drawing/2014/main" id="{89B6EF27-A3D2-8928-BD17-B12B5600D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765" y="1933575"/>
            <a:ext cx="8952470" cy="436039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4B751F3-90AE-0E74-5CA1-19F079E77174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454608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Implementation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Details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b="1" dirty="0" err="1">
                <a:ea typeface="+mn-lt"/>
                <a:cs typeface="+mn-lt"/>
              </a:rPr>
              <a:t>Stride</a:t>
            </a:r>
            <a:r>
              <a:rPr lang="pt-PT" b="1" dirty="0"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steps </a:t>
            </a:r>
            <a:r>
              <a:rPr lang="pt-PT" dirty="0" err="1">
                <a:ea typeface="+mn-lt"/>
                <a:cs typeface="+mn-lt"/>
              </a:rPr>
              <a:t>taken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spatially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before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applying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dirty="0" err="1">
                <a:ea typeface="+mn-lt"/>
                <a:cs typeface="+mn-lt"/>
              </a:rPr>
              <a:t>filter</a:t>
            </a:r>
            <a:endParaRPr lang="pt-PT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e.g., 2x2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Imagem 7" descr="Uma imagem com captura de ecrã, Retângulo, quadrado&#10;&#10;Descrição gerada automaticamente">
            <a:extLst>
              <a:ext uri="{FF2B5EF4-FFF2-40B4-BE49-F238E27FC236}">
                <a16:creationId xmlns:a16="http://schemas.microsoft.com/office/drawing/2014/main" id="{1005AD88-E985-33C2-9EFC-5587F7937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868" y="2421538"/>
            <a:ext cx="9291321" cy="36504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5E0E2688-974B-5BB0-8E88-2CF9D082785A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890431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Parameters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Hyperparameters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in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pt-PT" dirty="0">
              <a:ea typeface="+mn-lt"/>
              <a:cs typeface="+mn-lt"/>
            </a:endParaRPr>
          </a:p>
          <a:p>
            <a:r>
              <a:rPr lang="pt-PT" dirty="0" err="1">
                <a:ea typeface="+mn-lt"/>
                <a:cs typeface="+mn-lt"/>
              </a:rPr>
              <a:t>Hyperparameters</a:t>
            </a:r>
            <a:r>
              <a:rPr lang="pt-PT" dirty="0">
                <a:ea typeface="+mn-lt"/>
                <a:cs typeface="+mn-lt"/>
              </a:rPr>
              <a:t>: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?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?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?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r>
              <a:rPr lang="pt-PT" dirty="0" err="1">
                <a:ea typeface="+mn-lt"/>
                <a:cs typeface="+mn-lt"/>
              </a:rPr>
              <a:t>Parameters</a:t>
            </a:r>
            <a:r>
              <a:rPr lang="pt-PT" dirty="0">
                <a:ea typeface="+mn-lt"/>
                <a:cs typeface="+mn-lt"/>
              </a:rPr>
              <a:t>: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?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?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A50C99F-14FD-875A-553D-07B9FC3CC2C9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063503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Parameters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Hyperparameters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in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pt-PT" dirty="0">
              <a:ea typeface="+mn-lt"/>
              <a:cs typeface="+mn-lt"/>
            </a:endParaRPr>
          </a:p>
          <a:p>
            <a:r>
              <a:rPr lang="pt-PT" dirty="0" err="1">
                <a:ea typeface="+mn-lt"/>
                <a:cs typeface="+mn-lt"/>
              </a:rPr>
              <a:t>Hyperparameters</a:t>
            </a:r>
            <a:r>
              <a:rPr lang="pt-PT" dirty="0">
                <a:ea typeface="+mn-lt"/>
                <a:cs typeface="+mn-lt"/>
              </a:rPr>
              <a:t>: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b="1" dirty="0" err="1">
                <a:ea typeface="+mn-lt"/>
                <a:cs typeface="+mn-lt"/>
              </a:rPr>
              <a:t>Number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of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filters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their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dimensions</a:t>
            </a:r>
            <a:r>
              <a:rPr lang="pt-PT" dirty="0">
                <a:ea typeface="+mn-lt"/>
                <a:cs typeface="+mn-lt"/>
              </a:rPr>
              <a:t> (</a:t>
            </a:r>
            <a:r>
              <a:rPr lang="pt-PT" b="1" dirty="0" err="1">
                <a:ea typeface="+mn-lt"/>
                <a:cs typeface="+mn-lt"/>
              </a:rPr>
              <a:t>height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and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width</a:t>
            </a:r>
            <a:r>
              <a:rPr lang="pt-PT" dirty="0">
                <a:ea typeface="+mn-lt"/>
                <a:cs typeface="+mn-lt"/>
              </a:rPr>
              <a:t>)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b="1" dirty="0" err="1">
                <a:ea typeface="+mn-lt"/>
                <a:cs typeface="+mn-lt"/>
              </a:rPr>
              <a:t>Stride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b="1" dirty="0" err="1">
                <a:ea typeface="+mn-lt"/>
                <a:cs typeface="+mn-lt"/>
              </a:rPr>
              <a:t>Padding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type</a:t>
            </a:r>
            <a:endParaRPr lang="pt-PT" b="1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r>
              <a:rPr lang="pt-PT" dirty="0" err="1">
                <a:ea typeface="+mn-lt"/>
                <a:cs typeface="+mn-lt"/>
              </a:rPr>
              <a:t>Parameters</a:t>
            </a:r>
            <a:r>
              <a:rPr lang="pt-PT" dirty="0">
                <a:ea typeface="+mn-lt"/>
                <a:cs typeface="+mn-lt"/>
              </a:rPr>
              <a:t>: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b="1" dirty="0" err="1">
                <a:ea typeface="+mn-lt"/>
                <a:cs typeface="+mn-lt"/>
              </a:rPr>
              <a:t>Weights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b="1" dirty="0" err="1">
                <a:ea typeface="+mn-lt"/>
                <a:cs typeface="+mn-lt"/>
              </a:rPr>
              <a:t>Biases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9CDFDAF-F066-A501-6806-7405DA5AC661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22371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Pooling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dirty="0" err="1">
                <a:ea typeface="+mn-lt"/>
                <a:cs typeface="+mn-lt"/>
              </a:rPr>
              <a:t>Makes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representations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smaller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and</a:t>
            </a:r>
            <a:r>
              <a:rPr lang="pt-PT" b="1" dirty="0">
                <a:ea typeface="+mn-lt"/>
                <a:cs typeface="+mn-lt"/>
              </a:rPr>
              <a:t> more </a:t>
            </a:r>
            <a:r>
              <a:rPr lang="pt-PT" b="1" dirty="0" err="1">
                <a:ea typeface="+mn-lt"/>
                <a:cs typeface="+mn-lt"/>
              </a:rPr>
              <a:t>manageable</a:t>
            </a:r>
            <a:endParaRPr lang="pt-PT" b="1" dirty="0">
              <a:ea typeface="+mn-lt"/>
              <a:cs typeface="+mn-lt"/>
            </a:endParaRPr>
          </a:p>
          <a:p>
            <a:r>
              <a:rPr lang="pt-PT" dirty="0" err="1">
                <a:ea typeface="+mn-lt"/>
                <a:cs typeface="+mn-lt"/>
              </a:rPr>
              <a:t>Helps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retain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important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information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while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discarding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unnecessary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details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r>
              <a:rPr lang="pt-PT" dirty="0" err="1">
                <a:ea typeface="+mn-lt"/>
                <a:cs typeface="+mn-lt"/>
              </a:rPr>
              <a:t>Introduces</a:t>
            </a:r>
            <a:r>
              <a:rPr lang="pt-PT" dirty="0">
                <a:ea typeface="+mn-lt"/>
                <a:cs typeface="+mn-lt"/>
              </a:rPr>
              <a:t> some </a:t>
            </a:r>
            <a:r>
              <a:rPr lang="pt-PT" b="1" dirty="0" err="1">
                <a:ea typeface="+mn-lt"/>
                <a:cs typeface="+mn-lt"/>
              </a:rPr>
              <a:t>invariance</a:t>
            </a:r>
            <a:r>
              <a:rPr lang="pt-PT" b="1" dirty="0">
                <a:ea typeface="+mn-lt"/>
                <a:cs typeface="+mn-lt"/>
              </a:rPr>
              <a:t> to </a:t>
            </a:r>
          </a:p>
          <a:p>
            <a:pPr marL="0" indent="0">
              <a:buNone/>
            </a:pPr>
            <a:r>
              <a:rPr lang="pt-PT" b="1" dirty="0">
                <a:ea typeface="+mn-lt"/>
                <a:cs typeface="+mn-lt"/>
              </a:rPr>
              <a:t>   </a:t>
            </a:r>
            <a:r>
              <a:rPr lang="pt-PT" b="1" dirty="0" err="1">
                <a:ea typeface="+mn-lt"/>
                <a:cs typeface="+mn-lt"/>
              </a:rPr>
              <a:t>small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translations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or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distortions</a:t>
            </a:r>
            <a:r>
              <a:rPr lang="pt-PT" b="1" dirty="0">
                <a:ea typeface="+mn-lt"/>
                <a:cs typeface="+mn-lt"/>
              </a:rPr>
              <a:t> </a:t>
            </a:r>
          </a:p>
          <a:p>
            <a:pPr marL="0" indent="0">
              <a:buNone/>
            </a:pPr>
            <a:r>
              <a:rPr lang="pt-PT" dirty="0">
                <a:ea typeface="+mn-lt"/>
                <a:cs typeface="+mn-lt"/>
              </a:rPr>
              <a:t>   (e.g., </a:t>
            </a:r>
            <a:r>
              <a:rPr lang="pt-PT" dirty="0" err="1">
                <a:ea typeface="+mn-lt"/>
                <a:cs typeface="+mn-lt"/>
              </a:rPr>
              <a:t>slight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shifts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image</a:t>
            </a:r>
            <a:r>
              <a:rPr lang="pt-PT" dirty="0">
                <a:ea typeface="+mn-lt"/>
                <a:cs typeface="+mn-lt"/>
              </a:rPr>
              <a:t>).</a:t>
            </a:r>
            <a:endParaRPr lang="pt-PT" dirty="0"/>
          </a:p>
          <a:p>
            <a:r>
              <a:rPr lang="pt-PT" dirty="0" err="1">
                <a:ea typeface="+mn-lt"/>
                <a:cs typeface="+mn-lt"/>
              </a:rPr>
              <a:t>Operates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over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activation</a:t>
            </a:r>
            <a:r>
              <a:rPr lang="pt-PT" dirty="0">
                <a:ea typeface="+mn-lt"/>
                <a:cs typeface="+mn-lt"/>
              </a:rPr>
              <a:t> </a:t>
            </a:r>
          </a:p>
          <a:p>
            <a:pPr marL="0" indent="0">
              <a:buNone/>
            </a:pPr>
            <a:r>
              <a:rPr lang="pt-PT" dirty="0">
                <a:ea typeface="+mn-lt"/>
                <a:cs typeface="+mn-lt"/>
              </a:rPr>
              <a:t>   </a:t>
            </a:r>
            <a:r>
              <a:rPr lang="pt-PT" dirty="0" err="1">
                <a:ea typeface="+mn-lt"/>
                <a:cs typeface="+mn-lt"/>
              </a:rPr>
              <a:t>map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independently</a:t>
            </a:r>
            <a:r>
              <a:rPr lang="pt-PT" dirty="0">
                <a:ea typeface="+mn-lt"/>
                <a:cs typeface="+mn-lt"/>
              </a:rPr>
              <a:t>:</a:t>
            </a:r>
            <a:endParaRPr lang="pt-PT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diagrama, Retângulo, captura de ecrã, file&#10;&#10;Descrição gerada automaticamente">
            <a:extLst>
              <a:ext uri="{FF2B5EF4-FFF2-40B4-BE49-F238E27FC236}">
                <a16:creationId xmlns:a16="http://schemas.microsoft.com/office/drawing/2014/main" id="{2C4E69A2-DECB-C3D2-B9F5-BC5CD16A8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549" y="2491690"/>
            <a:ext cx="4794045" cy="38772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4B27DC6-9D93-D850-154C-F5965CA31402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828575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Types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Pooling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b="1" dirty="0">
                <a:ea typeface="+mn-lt"/>
                <a:cs typeface="+mn-lt"/>
              </a:rPr>
              <a:t>Max-</a:t>
            </a:r>
            <a:r>
              <a:rPr lang="pt-PT" b="1" dirty="0" err="1">
                <a:ea typeface="+mn-lt"/>
                <a:cs typeface="+mn-lt"/>
              </a:rPr>
              <a:t>pooling</a:t>
            </a:r>
            <a:r>
              <a:rPr lang="pt-PT" b="1" dirty="0"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partitions</a:t>
            </a:r>
            <a:r>
              <a:rPr lang="pt-PT" dirty="0">
                <a:ea typeface="+mn-lt"/>
                <a:cs typeface="+mn-lt"/>
              </a:rPr>
              <a:t> input </a:t>
            </a:r>
            <a:r>
              <a:rPr lang="pt-PT" dirty="0" err="1">
                <a:ea typeface="+mn-lt"/>
                <a:cs typeface="+mn-lt"/>
              </a:rPr>
              <a:t>into</a:t>
            </a:r>
            <a:r>
              <a:rPr lang="pt-PT" dirty="0">
                <a:ea typeface="+mn-lt"/>
                <a:cs typeface="+mn-lt"/>
              </a:rPr>
              <a:t> a set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non-</a:t>
            </a:r>
            <a:r>
              <a:rPr lang="pt-PT" dirty="0" err="1">
                <a:ea typeface="+mn-lt"/>
                <a:cs typeface="+mn-lt"/>
              </a:rPr>
              <a:t>overlapping</a:t>
            </a:r>
            <a:r>
              <a:rPr lang="pt-PT" dirty="0">
                <a:ea typeface="+mn-lt"/>
                <a:cs typeface="+mn-lt"/>
              </a:rPr>
              <a:t> (</a:t>
            </a:r>
            <a:r>
              <a:rPr lang="pt-PT" dirty="0" err="1">
                <a:ea typeface="+mn-lt"/>
                <a:cs typeface="+mn-lt"/>
              </a:rPr>
              <a:t>generaly</a:t>
            </a:r>
            <a:r>
              <a:rPr lang="pt-PT" dirty="0">
                <a:ea typeface="+mn-lt"/>
                <a:cs typeface="+mn-lt"/>
              </a:rPr>
              <a:t>) </a:t>
            </a:r>
            <a:r>
              <a:rPr lang="pt-PT" dirty="0" err="1">
                <a:ea typeface="+mn-lt"/>
                <a:cs typeface="+mn-lt"/>
              </a:rPr>
              <a:t>rectangles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outputs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maximum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value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dirty="0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chunk</a:t>
            </a:r>
            <a:endParaRPr lang="pt-PT" dirty="0" err="1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Imagem 7" descr="Uma imagem com texto, captura de ecrã, quadrado, diagrama&#10;&#10;Descrição gerada automaticamente">
            <a:extLst>
              <a:ext uri="{FF2B5EF4-FFF2-40B4-BE49-F238E27FC236}">
                <a16:creationId xmlns:a16="http://schemas.microsoft.com/office/drawing/2014/main" id="{43CC72A0-9524-74AA-02C6-3E2D96C61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811" y="3083725"/>
            <a:ext cx="6096000" cy="2544064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B39E41DF-EE35-B75C-0C9F-718D0F4A9C5E}"/>
              </a:ext>
            </a:extLst>
          </p:cNvPr>
          <p:cNvSpPr/>
          <p:nvPr/>
        </p:nvSpPr>
        <p:spPr>
          <a:xfrm>
            <a:off x="7980405" y="3912973"/>
            <a:ext cx="319216" cy="308918"/>
          </a:xfrm>
          <a:prstGeom prst="rect">
            <a:avLst/>
          </a:prstGeom>
          <a:solidFill>
            <a:srgbClr val="FFB1B4"/>
          </a:solidFill>
          <a:ln>
            <a:solidFill>
              <a:srgbClr val="FFB3B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E02C9B9-1698-9723-5260-E019CD42A251}"/>
              </a:ext>
            </a:extLst>
          </p:cNvPr>
          <p:cNvSpPr/>
          <p:nvPr/>
        </p:nvSpPr>
        <p:spPr>
          <a:xfrm>
            <a:off x="8598243" y="3912973"/>
            <a:ext cx="319216" cy="308918"/>
          </a:xfrm>
          <a:prstGeom prst="rect">
            <a:avLst/>
          </a:prstGeom>
          <a:solidFill>
            <a:srgbClr val="FFFAC0"/>
          </a:solidFill>
          <a:ln>
            <a:solidFill>
              <a:srgbClr val="FEFC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006DC92-E546-8BD7-C790-B42FA6F27928}"/>
              </a:ext>
            </a:extLst>
          </p:cNvPr>
          <p:cNvSpPr/>
          <p:nvPr/>
        </p:nvSpPr>
        <p:spPr>
          <a:xfrm>
            <a:off x="7908324" y="4499919"/>
            <a:ext cx="391297" cy="298621"/>
          </a:xfrm>
          <a:prstGeom prst="rect">
            <a:avLst/>
          </a:prstGeom>
          <a:solidFill>
            <a:srgbClr val="BBB1FE"/>
          </a:solidFill>
          <a:ln>
            <a:solidFill>
              <a:srgbClr val="B3B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5A34239-87C6-8DB6-670C-10C9BD9E5EAC}"/>
              </a:ext>
            </a:extLst>
          </p:cNvPr>
          <p:cNvSpPr/>
          <p:nvPr/>
        </p:nvSpPr>
        <p:spPr>
          <a:xfrm>
            <a:off x="8598243" y="4489621"/>
            <a:ext cx="319216" cy="308918"/>
          </a:xfrm>
          <a:prstGeom prst="rect">
            <a:avLst/>
          </a:prstGeom>
          <a:solidFill>
            <a:srgbClr val="B3FEBA"/>
          </a:solidFill>
          <a:ln>
            <a:solidFill>
              <a:srgbClr val="B3FF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2529D5C-67EE-6E2F-F733-34582C7DD7AA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859267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Types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Pooling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b="1" dirty="0">
                <a:ea typeface="+mn-lt"/>
                <a:cs typeface="+mn-lt"/>
              </a:rPr>
              <a:t>Max-</a:t>
            </a:r>
            <a:r>
              <a:rPr lang="pt-PT" b="1" dirty="0" err="1">
                <a:ea typeface="+mn-lt"/>
                <a:cs typeface="+mn-lt"/>
              </a:rPr>
              <a:t>pooling</a:t>
            </a:r>
            <a:r>
              <a:rPr lang="pt-PT" b="1" dirty="0"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partitions</a:t>
            </a:r>
            <a:r>
              <a:rPr lang="pt-PT" dirty="0">
                <a:ea typeface="+mn-lt"/>
                <a:cs typeface="+mn-lt"/>
              </a:rPr>
              <a:t> input </a:t>
            </a:r>
            <a:r>
              <a:rPr lang="pt-PT" dirty="0" err="1">
                <a:ea typeface="+mn-lt"/>
                <a:cs typeface="+mn-lt"/>
              </a:rPr>
              <a:t>into</a:t>
            </a:r>
            <a:r>
              <a:rPr lang="pt-PT" dirty="0">
                <a:ea typeface="+mn-lt"/>
                <a:cs typeface="+mn-lt"/>
              </a:rPr>
              <a:t> a set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non-</a:t>
            </a:r>
            <a:r>
              <a:rPr lang="pt-PT" dirty="0" err="1">
                <a:ea typeface="+mn-lt"/>
                <a:cs typeface="+mn-lt"/>
              </a:rPr>
              <a:t>overlapping</a:t>
            </a:r>
            <a:r>
              <a:rPr lang="pt-PT" dirty="0">
                <a:ea typeface="+mn-lt"/>
                <a:cs typeface="+mn-lt"/>
              </a:rPr>
              <a:t> (</a:t>
            </a:r>
            <a:r>
              <a:rPr lang="pt-PT" dirty="0" err="1">
                <a:ea typeface="+mn-lt"/>
                <a:cs typeface="+mn-lt"/>
              </a:rPr>
              <a:t>generaly</a:t>
            </a:r>
            <a:r>
              <a:rPr lang="pt-PT" dirty="0">
                <a:ea typeface="+mn-lt"/>
                <a:cs typeface="+mn-lt"/>
              </a:rPr>
              <a:t>) </a:t>
            </a:r>
            <a:r>
              <a:rPr lang="pt-PT" dirty="0" err="1">
                <a:ea typeface="+mn-lt"/>
                <a:cs typeface="+mn-lt"/>
              </a:rPr>
              <a:t>rectangles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outputs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maximum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value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dirty="0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chunk</a:t>
            </a:r>
            <a:endParaRPr lang="pt-PT" dirty="0" err="1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Imagem 7" descr="Uma imagem com texto, captura de ecrã, quadrado, diagrama&#10;&#10;Descrição gerada automaticamente">
            <a:extLst>
              <a:ext uri="{FF2B5EF4-FFF2-40B4-BE49-F238E27FC236}">
                <a16:creationId xmlns:a16="http://schemas.microsoft.com/office/drawing/2014/main" id="{43CC72A0-9524-74AA-02C6-3E2D96C61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811" y="3083725"/>
            <a:ext cx="6096000" cy="2544064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2CFE5D1-529D-D623-C5CF-9A1317C13EDA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898163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Types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Pooling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b="1" dirty="0" err="1">
                <a:ea typeface="+mn-lt"/>
                <a:cs typeface="+mn-lt"/>
              </a:rPr>
              <a:t>Average-pooling</a:t>
            </a:r>
            <a:r>
              <a:rPr lang="pt-PT" b="1" dirty="0"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partitions</a:t>
            </a:r>
            <a:r>
              <a:rPr lang="pt-PT" dirty="0">
                <a:ea typeface="+mn-lt"/>
                <a:cs typeface="+mn-lt"/>
              </a:rPr>
              <a:t> input </a:t>
            </a:r>
            <a:r>
              <a:rPr lang="pt-PT" dirty="0" err="1">
                <a:ea typeface="+mn-lt"/>
                <a:cs typeface="+mn-lt"/>
              </a:rPr>
              <a:t>into</a:t>
            </a:r>
            <a:r>
              <a:rPr lang="pt-PT" dirty="0">
                <a:ea typeface="+mn-lt"/>
                <a:cs typeface="+mn-lt"/>
              </a:rPr>
              <a:t> a set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non-</a:t>
            </a:r>
            <a:r>
              <a:rPr lang="pt-PT" dirty="0" err="1">
                <a:ea typeface="+mn-lt"/>
                <a:cs typeface="+mn-lt"/>
              </a:rPr>
              <a:t>overlapping</a:t>
            </a:r>
            <a:r>
              <a:rPr lang="pt-PT" dirty="0">
                <a:ea typeface="+mn-lt"/>
                <a:cs typeface="+mn-lt"/>
              </a:rPr>
              <a:t> (</a:t>
            </a:r>
            <a:r>
              <a:rPr lang="pt-PT" dirty="0" err="1">
                <a:ea typeface="+mn-lt"/>
                <a:cs typeface="+mn-lt"/>
              </a:rPr>
              <a:t>generaly</a:t>
            </a:r>
            <a:r>
              <a:rPr lang="pt-PT" dirty="0">
                <a:ea typeface="+mn-lt"/>
                <a:cs typeface="+mn-lt"/>
              </a:rPr>
              <a:t>) </a:t>
            </a:r>
            <a:r>
              <a:rPr lang="pt-PT" dirty="0" err="1">
                <a:ea typeface="+mn-lt"/>
                <a:cs typeface="+mn-lt"/>
              </a:rPr>
              <a:t>rectangles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outputs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average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value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dirty="0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chunk</a:t>
            </a:r>
            <a:endParaRPr lang="pt-PT" dirty="0" err="1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texto, quadrado, captura de ecrã, Retângulo&#10;&#10;Descrição gerada automaticamente">
            <a:extLst>
              <a:ext uri="{FF2B5EF4-FFF2-40B4-BE49-F238E27FC236}">
                <a16:creationId xmlns:a16="http://schemas.microsoft.com/office/drawing/2014/main" id="{35D50E77-A7ED-0EC4-2A43-BF92EC7E3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810" y="2938051"/>
            <a:ext cx="6096000" cy="275303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F8CAD6A7-44F9-96D9-C394-007DE048573B}"/>
              </a:ext>
            </a:extLst>
          </p:cNvPr>
          <p:cNvSpPr/>
          <p:nvPr/>
        </p:nvSpPr>
        <p:spPr>
          <a:xfrm>
            <a:off x="7898027" y="3799703"/>
            <a:ext cx="380999" cy="339810"/>
          </a:xfrm>
          <a:prstGeom prst="rect">
            <a:avLst/>
          </a:prstGeom>
          <a:solidFill>
            <a:srgbClr val="C03C00"/>
          </a:solidFill>
          <a:ln>
            <a:solidFill>
              <a:srgbClr val="C93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BB13560-00BA-0F96-FB33-37CAA3B0799B}"/>
              </a:ext>
            </a:extLst>
          </p:cNvPr>
          <p:cNvSpPr/>
          <p:nvPr/>
        </p:nvSpPr>
        <p:spPr>
          <a:xfrm>
            <a:off x="8484973" y="3799703"/>
            <a:ext cx="380999" cy="339810"/>
          </a:xfrm>
          <a:prstGeom prst="rect">
            <a:avLst/>
          </a:prstGeom>
          <a:solidFill>
            <a:srgbClr val="FFDD49"/>
          </a:solidFill>
          <a:ln>
            <a:solidFill>
              <a:srgbClr val="FFDD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7D17795F-A136-59FA-04DE-F669F2841138}"/>
              </a:ext>
            </a:extLst>
          </p:cNvPr>
          <p:cNvSpPr/>
          <p:nvPr/>
        </p:nvSpPr>
        <p:spPr>
          <a:xfrm>
            <a:off x="7898027" y="4448432"/>
            <a:ext cx="380999" cy="339810"/>
          </a:xfrm>
          <a:prstGeom prst="rect">
            <a:avLst/>
          </a:prstGeom>
          <a:solidFill>
            <a:srgbClr val="96BDFF"/>
          </a:solidFill>
          <a:ln>
            <a:solidFill>
              <a:srgbClr val="96BD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5E6A504-7E9C-1F69-D04F-34BA515FD265}"/>
              </a:ext>
            </a:extLst>
          </p:cNvPr>
          <p:cNvSpPr/>
          <p:nvPr/>
        </p:nvSpPr>
        <p:spPr>
          <a:xfrm>
            <a:off x="8382000" y="4304270"/>
            <a:ext cx="597241" cy="576647"/>
          </a:xfrm>
          <a:prstGeom prst="rect">
            <a:avLst/>
          </a:prstGeom>
          <a:solidFill>
            <a:srgbClr val="429900"/>
          </a:solidFill>
          <a:ln>
            <a:solidFill>
              <a:srgbClr val="42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D5FF8DB-9A9F-E36F-6FDF-B6F47EFC2277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333621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Types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Pooling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b="1" dirty="0" err="1">
                <a:ea typeface="+mn-lt"/>
                <a:cs typeface="+mn-lt"/>
              </a:rPr>
              <a:t>Average-pooling</a:t>
            </a:r>
            <a:r>
              <a:rPr lang="pt-PT" b="1" dirty="0"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partitions</a:t>
            </a:r>
            <a:r>
              <a:rPr lang="pt-PT" dirty="0">
                <a:ea typeface="+mn-lt"/>
                <a:cs typeface="+mn-lt"/>
              </a:rPr>
              <a:t> input </a:t>
            </a:r>
            <a:r>
              <a:rPr lang="pt-PT" dirty="0" err="1">
                <a:ea typeface="+mn-lt"/>
                <a:cs typeface="+mn-lt"/>
              </a:rPr>
              <a:t>into</a:t>
            </a:r>
            <a:r>
              <a:rPr lang="pt-PT" dirty="0">
                <a:ea typeface="+mn-lt"/>
                <a:cs typeface="+mn-lt"/>
              </a:rPr>
              <a:t> a set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non-</a:t>
            </a:r>
            <a:r>
              <a:rPr lang="pt-PT" dirty="0" err="1">
                <a:ea typeface="+mn-lt"/>
                <a:cs typeface="+mn-lt"/>
              </a:rPr>
              <a:t>overlapping</a:t>
            </a:r>
            <a:r>
              <a:rPr lang="pt-PT" dirty="0">
                <a:ea typeface="+mn-lt"/>
                <a:cs typeface="+mn-lt"/>
              </a:rPr>
              <a:t> (</a:t>
            </a:r>
            <a:r>
              <a:rPr lang="pt-PT" dirty="0" err="1">
                <a:ea typeface="+mn-lt"/>
                <a:cs typeface="+mn-lt"/>
              </a:rPr>
              <a:t>generaly</a:t>
            </a:r>
            <a:r>
              <a:rPr lang="pt-PT" dirty="0">
                <a:ea typeface="+mn-lt"/>
                <a:cs typeface="+mn-lt"/>
              </a:rPr>
              <a:t>) </a:t>
            </a:r>
            <a:r>
              <a:rPr lang="pt-PT" dirty="0" err="1">
                <a:ea typeface="+mn-lt"/>
                <a:cs typeface="+mn-lt"/>
              </a:rPr>
              <a:t>rectangles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outputs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average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value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dirty="0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chunk</a:t>
            </a:r>
            <a:endParaRPr lang="pt-PT" dirty="0" err="1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texto, quadrado, captura de ecrã, Retângulo&#10;&#10;Descrição gerada automaticamente">
            <a:extLst>
              <a:ext uri="{FF2B5EF4-FFF2-40B4-BE49-F238E27FC236}">
                <a16:creationId xmlns:a16="http://schemas.microsoft.com/office/drawing/2014/main" id="{35D50E77-A7ED-0EC4-2A43-BF92EC7E3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810" y="2938051"/>
            <a:ext cx="6096000" cy="2753032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5ED6FAC2-6174-8409-7338-EC57B2ECF4E4}"/>
              </a:ext>
            </a:extLst>
          </p:cNvPr>
          <p:cNvSpPr/>
          <p:nvPr/>
        </p:nvSpPr>
        <p:spPr>
          <a:xfrm>
            <a:off x="8382000" y="4304270"/>
            <a:ext cx="597241" cy="576647"/>
          </a:xfrm>
          <a:prstGeom prst="rect">
            <a:avLst/>
          </a:prstGeom>
          <a:solidFill>
            <a:srgbClr val="429900"/>
          </a:solidFill>
          <a:ln>
            <a:solidFill>
              <a:srgbClr val="42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sz="24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5E29170-A515-3AFD-384F-241F5B705894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73744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What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computers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"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see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"?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Images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are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Numbers</a:t>
            </a:r>
            <a:endParaRPr lang="pt-PT">
              <a:solidFill>
                <a:srgbClr val="000000"/>
              </a:solidFill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825EDE8-E7A6-43B3-01A5-F4BCC1236521}"/>
              </a:ext>
            </a:extLst>
          </p:cNvPr>
          <p:cNvSpPr txBox="1"/>
          <p:nvPr/>
        </p:nvSpPr>
        <p:spPr>
          <a:xfrm>
            <a:off x="4721310" y="5615373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400" b="1" dirty="0" err="1"/>
              <a:t>Greyscale</a:t>
            </a:r>
            <a:r>
              <a:rPr lang="pt-PT" sz="2400" b="1" dirty="0"/>
              <a:t> </a:t>
            </a:r>
            <a:r>
              <a:rPr lang="pt-PT" sz="2400" b="1" dirty="0" err="1"/>
              <a:t>Images</a:t>
            </a:r>
            <a:endParaRPr lang="pt-PT" sz="2400" b="1" dirty="0"/>
          </a:p>
        </p:txBody>
      </p:sp>
      <p:pic>
        <p:nvPicPr>
          <p:cNvPr id="5" name="Imagem 4" descr="Uma imagem com captura de ecrã, preto e branco, quadrado, texto&#10;&#10;Descrição gerada automaticamente">
            <a:extLst>
              <a:ext uri="{FF2B5EF4-FFF2-40B4-BE49-F238E27FC236}">
                <a16:creationId xmlns:a16="http://schemas.microsoft.com/office/drawing/2014/main" id="{B91B9276-C813-E53C-AE5E-BB473368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093" y="1866407"/>
            <a:ext cx="8820150" cy="366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998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Pooling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dirty="0" err="1">
                <a:ea typeface="+mn-lt"/>
                <a:cs typeface="+mn-lt"/>
              </a:rPr>
              <a:t>Resilient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dirty="0" err="1">
                <a:ea typeface="+mn-lt"/>
                <a:cs typeface="+mn-lt"/>
              </a:rPr>
              <a:t>small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translations</a:t>
            </a:r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r>
              <a:rPr lang="pt-PT" dirty="0">
                <a:ea typeface="+mn-lt"/>
                <a:cs typeface="+mn-lt"/>
              </a:rPr>
              <a:t>e.g.,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solidFill>
                  <a:srgbClr val="0332FD"/>
                </a:solidFill>
                <a:ea typeface="+mn-lt"/>
                <a:cs typeface="+mn-lt"/>
              </a:rPr>
              <a:t>Input: </a:t>
            </a:r>
            <a:r>
              <a:rPr lang="pt-PT" dirty="0" err="1">
                <a:solidFill>
                  <a:srgbClr val="0332FD"/>
                </a:solidFill>
                <a:ea typeface="+mn-lt"/>
                <a:cs typeface="+mn-lt"/>
              </a:rPr>
              <a:t>all</a:t>
            </a:r>
            <a:r>
              <a:rPr lang="pt-PT" dirty="0">
                <a:solidFill>
                  <a:srgbClr val="0332FD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332FD"/>
                </a:solidFill>
                <a:ea typeface="+mn-lt"/>
                <a:cs typeface="+mn-lt"/>
              </a:rPr>
              <a:t>values</a:t>
            </a:r>
            <a:r>
              <a:rPr lang="pt-PT" dirty="0">
                <a:solidFill>
                  <a:srgbClr val="0332FD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332FD"/>
                </a:solidFill>
                <a:ea typeface="+mn-lt"/>
                <a:cs typeface="+mn-lt"/>
              </a:rPr>
              <a:t>change</a:t>
            </a:r>
            <a:r>
              <a:rPr lang="pt-PT" dirty="0">
                <a:solidFill>
                  <a:srgbClr val="0332FD"/>
                </a:solidFill>
                <a:ea typeface="+mn-lt"/>
                <a:cs typeface="+mn-lt"/>
              </a:rPr>
              <a:t> (</a:t>
            </a:r>
            <a:r>
              <a:rPr lang="pt-PT" dirty="0" err="1">
                <a:solidFill>
                  <a:srgbClr val="0332FD"/>
                </a:solidFill>
                <a:ea typeface="+mn-lt"/>
                <a:cs typeface="+mn-lt"/>
              </a:rPr>
              <a:t>shift</a:t>
            </a:r>
            <a:r>
              <a:rPr lang="pt-PT" dirty="0">
                <a:solidFill>
                  <a:srgbClr val="0332FD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332FD"/>
                </a:solidFill>
                <a:ea typeface="+mn-lt"/>
                <a:cs typeface="+mn-lt"/>
              </a:rPr>
              <a:t>right</a:t>
            </a:r>
            <a:r>
              <a:rPr lang="pt-PT" dirty="0">
                <a:solidFill>
                  <a:srgbClr val="0332FD"/>
                </a:solidFill>
                <a:ea typeface="+mn-lt"/>
                <a:cs typeface="+mn-lt"/>
              </a:rPr>
              <a:t>)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solidFill>
                  <a:srgbClr val="FF0000"/>
                </a:solidFill>
                <a:ea typeface="+mn-lt"/>
                <a:cs typeface="+mn-lt"/>
              </a:rPr>
              <a:t>Output: </a:t>
            </a:r>
            <a:r>
              <a:rPr lang="pt-PT" dirty="0" err="1">
                <a:solidFill>
                  <a:srgbClr val="FF0000"/>
                </a:solidFill>
                <a:ea typeface="+mn-lt"/>
                <a:cs typeface="+mn-lt"/>
              </a:rPr>
              <a:t>only</a:t>
            </a:r>
            <a:r>
              <a:rPr lang="pt-PT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FF0000"/>
                </a:solidFill>
                <a:ea typeface="+mn-lt"/>
                <a:cs typeface="+mn-lt"/>
              </a:rPr>
              <a:t>half</a:t>
            </a:r>
            <a:r>
              <a:rPr lang="pt-PT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FF0000"/>
                </a:solidFill>
                <a:ea typeface="+mn-lt"/>
                <a:cs typeface="+mn-lt"/>
              </a:rPr>
              <a:t>the</a:t>
            </a:r>
            <a:r>
              <a:rPr lang="pt-PT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FF0000"/>
                </a:solidFill>
                <a:ea typeface="+mn-lt"/>
                <a:cs typeface="+mn-lt"/>
              </a:rPr>
              <a:t>values</a:t>
            </a:r>
            <a:r>
              <a:rPr lang="pt-PT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FF0000"/>
                </a:solidFill>
                <a:ea typeface="+mn-lt"/>
                <a:cs typeface="+mn-lt"/>
              </a:rPr>
              <a:t>change</a:t>
            </a:r>
            <a:endParaRPr lang="pt-PT" dirty="0">
              <a:solidFill>
                <a:srgbClr val="FF0000"/>
              </a:solidFill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texto, captura de ecrã, círculo, diagrama&#10;&#10;Descrição gerada automaticamente">
            <a:extLst>
              <a:ext uri="{FF2B5EF4-FFF2-40B4-BE49-F238E27FC236}">
                <a16:creationId xmlns:a16="http://schemas.microsoft.com/office/drawing/2014/main" id="{3A1784E4-D1C0-2BE4-0ABC-4364167CD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238" y="1181100"/>
            <a:ext cx="5800725" cy="53721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1387D5E-16C1-0DD7-67F9-AF334EC16036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403210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Pooling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Benefits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parameters</a:t>
            </a:r>
            <a:r>
              <a:rPr lang="pt-PT" dirty="0">
                <a:ea typeface="+mn-lt"/>
                <a:cs typeface="+mn-lt"/>
              </a:rPr>
              <a:t> must </a:t>
            </a:r>
            <a:r>
              <a:rPr lang="pt-PT" dirty="0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learned</a:t>
            </a:r>
            <a:r>
              <a:rPr lang="pt-PT" dirty="0">
                <a:ea typeface="+mn-lt"/>
                <a:cs typeface="+mn-lt"/>
              </a:rPr>
              <a:t>?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None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r>
              <a:rPr lang="pt-PT" dirty="0" err="1">
                <a:ea typeface="+mn-lt"/>
                <a:cs typeface="+mn-lt"/>
              </a:rPr>
              <a:t>Benefits</a:t>
            </a:r>
            <a:r>
              <a:rPr lang="pt-PT" dirty="0">
                <a:ea typeface="+mn-lt"/>
                <a:cs typeface="+mn-lt"/>
              </a:rPr>
              <a:t>?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Builds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dirty="0" err="1">
                <a:ea typeface="+mn-lt"/>
                <a:cs typeface="+mn-lt"/>
              </a:rPr>
              <a:t>invariance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dirty="0" err="1">
                <a:ea typeface="+mn-lt"/>
                <a:cs typeface="+mn-lt"/>
              </a:rPr>
              <a:t>translations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input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Reduces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memory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requirements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Reduces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computational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requirements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32C5171-87B3-EE55-E8F4-5F792B8B90F9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140729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Neural Networks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>
              <a:buAutoNum type="arabicPeriod"/>
            </a:pPr>
            <a:endParaRPr lang="pt-PT" dirty="0"/>
          </a:p>
          <a:p>
            <a:pPr marL="514350" indent="-514350">
              <a:buAutoNum type="arabicPeriod"/>
            </a:pPr>
            <a:r>
              <a:rPr lang="pt-PT" b="1" dirty="0" err="1"/>
              <a:t>Convolution</a:t>
            </a:r>
            <a:r>
              <a:rPr lang="pt-PT" b="1" dirty="0"/>
              <a:t>:</a:t>
            </a:r>
            <a:r>
              <a:rPr lang="pt-PT" dirty="0"/>
              <a:t> </a:t>
            </a:r>
            <a:r>
              <a:rPr lang="pt-PT" dirty="0" err="1"/>
              <a:t>apply</a:t>
            </a:r>
            <a:r>
              <a:rPr lang="pt-PT" dirty="0"/>
              <a:t> </a:t>
            </a:r>
            <a:r>
              <a:rPr lang="pt-PT" dirty="0" err="1"/>
              <a:t>filters</a:t>
            </a:r>
            <a:r>
              <a:rPr lang="pt-PT" dirty="0"/>
              <a:t> to </a:t>
            </a:r>
            <a:r>
              <a:rPr lang="pt-PT" dirty="0" err="1"/>
              <a:t>generate</a:t>
            </a:r>
            <a:r>
              <a:rPr lang="pt-PT" dirty="0"/>
              <a:t> </a:t>
            </a:r>
            <a:r>
              <a:rPr lang="pt-PT" dirty="0" err="1"/>
              <a:t>feature</a:t>
            </a:r>
            <a:r>
              <a:rPr lang="pt-PT" dirty="0"/>
              <a:t> </a:t>
            </a:r>
            <a:r>
              <a:rPr lang="pt-PT" dirty="0" err="1"/>
              <a:t>maps</a:t>
            </a:r>
            <a:r>
              <a:rPr lang="pt-PT" dirty="0"/>
              <a:t>;</a:t>
            </a:r>
          </a:p>
          <a:p>
            <a:pPr marL="514350" indent="-514350">
              <a:buAutoNum type="arabicPeriod"/>
            </a:pPr>
            <a:r>
              <a:rPr lang="pt-PT" b="1" dirty="0">
                <a:ea typeface="+mn-lt"/>
                <a:cs typeface="+mn-lt"/>
              </a:rPr>
              <a:t>Non-</a:t>
            </a:r>
            <a:r>
              <a:rPr lang="pt-PT" b="1" dirty="0" err="1">
                <a:ea typeface="+mn-lt"/>
                <a:cs typeface="+mn-lt"/>
              </a:rPr>
              <a:t>linearity</a:t>
            </a:r>
            <a:r>
              <a:rPr lang="pt-PT" b="1" dirty="0"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Often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ReLU</a:t>
            </a:r>
            <a:r>
              <a:rPr lang="pt-PT" dirty="0">
                <a:ea typeface="+mn-lt"/>
                <a:cs typeface="+mn-lt"/>
              </a:rPr>
              <a:t>;</a:t>
            </a:r>
          </a:p>
          <a:p>
            <a:pPr marL="514350" indent="-514350">
              <a:buAutoNum type="arabicPeriod"/>
            </a:pPr>
            <a:r>
              <a:rPr lang="pt-PT" b="1" dirty="0" err="1">
                <a:ea typeface="+mn-lt"/>
                <a:cs typeface="+mn-lt"/>
              </a:rPr>
              <a:t>Pooling</a:t>
            </a:r>
            <a:r>
              <a:rPr lang="pt-PT" b="1" dirty="0"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Downsampling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operation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feature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map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marL="514350" indent="-514350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pt-PT" b="1" dirty="0" err="1">
                <a:ea typeface="+mn-lt"/>
                <a:cs typeface="+mn-lt"/>
              </a:rPr>
              <a:t>Train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model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with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image</a:t>
            </a:r>
            <a:r>
              <a:rPr lang="pt-PT" b="1" dirty="0">
                <a:ea typeface="+mn-lt"/>
                <a:cs typeface="+mn-lt"/>
              </a:rPr>
              <a:t> data.</a:t>
            </a:r>
          </a:p>
          <a:p>
            <a:pPr marL="0" indent="0" algn="ctr">
              <a:buNone/>
            </a:pPr>
            <a:r>
              <a:rPr lang="pt-PT" b="1" dirty="0" err="1">
                <a:ea typeface="+mn-lt"/>
                <a:cs typeface="+mn-lt"/>
              </a:rPr>
              <a:t>Learn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weights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of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filters</a:t>
            </a:r>
            <a:r>
              <a:rPr lang="pt-PT" b="1" dirty="0">
                <a:ea typeface="+mn-lt"/>
                <a:cs typeface="+mn-lt"/>
              </a:rPr>
              <a:t> in </a:t>
            </a:r>
            <a:r>
              <a:rPr lang="pt-PT" b="1" dirty="0" err="1">
                <a:ea typeface="+mn-lt"/>
                <a:cs typeface="+mn-lt"/>
              </a:rPr>
              <a:t>convolutional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layers</a:t>
            </a:r>
            <a:r>
              <a:rPr lang="pt-PT" b="1" dirty="0">
                <a:ea typeface="+mn-lt"/>
                <a:cs typeface="+mn-lt"/>
              </a:rPr>
              <a:t>.</a:t>
            </a:r>
          </a:p>
          <a:p>
            <a:pPr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algn="just">
              <a:buFont typeface="Arial" panose="020B0604020202020204" pitchFamily="34" charset="0"/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algn="just">
              <a:buFont typeface="Arial" panose="020B0604020202020204" pitchFamily="34" charset="0"/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algn="just">
              <a:buFont typeface="Arial" panose="020B0604020202020204" pitchFamily="34" charset="0"/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>
              <a:buAutoNum type="arabicPeriod"/>
            </a:pPr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Imagem 7" descr="Uma imagem com diagrama, esboço, file, Desenho técnico&#10;&#10;Descrição gerada automaticamente">
            <a:extLst>
              <a:ext uri="{FF2B5EF4-FFF2-40B4-BE49-F238E27FC236}">
                <a16:creationId xmlns:a16="http://schemas.microsoft.com/office/drawing/2014/main" id="{03A75B60-12B0-E406-3112-393F607F6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073" y="1322305"/>
            <a:ext cx="8001000" cy="239849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9893FDF-73D3-A90C-8020-0D5E721773A7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125404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Neural Networks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dirty="0">
                <a:ea typeface="+mn-lt"/>
                <a:cs typeface="+mn-lt"/>
              </a:rPr>
              <a:t>For a </a:t>
            </a:r>
            <a:r>
              <a:rPr lang="pt-PT" dirty="0" err="1">
                <a:ea typeface="+mn-lt"/>
                <a:cs typeface="+mn-lt"/>
              </a:rPr>
              <a:t>neuron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dirty="0" err="1">
                <a:ea typeface="+mn-lt"/>
                <a:cs typeface="+mn-lt"/>
              </a:rPr>
              <a:t>hidden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layer</a:t>
            </a:r>
            <a:r>
              <a:rPr lang="pt-PT" dirty="0">
                <a:ea typeface="+mn-lt"/>
                <a:cs typeface="+mn-lt"/>
              </a:rPr>
              <a:t>:</a:t>
            </a:r>
            <a:endParaRPr lang="pt-PT" dirty="0"/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Take inputs </a:t>
            </a:r>
            <a:r>
              <a:rPr lang="pt-PT" dirty="0" err="1">
                <a:ea typeface="+mn-lt"/>
                <a:cs typeface="+mn-lt"/>
              </a:rPr>
              <a:t>from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patch</a:t>
            </a:r>
            <a:endParaRPr lang="pt-PT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Compute </a:t>
            </a:r>
            <a:r>
              <a:rPr lang="pt-PT" dirty="0" err="1">
                <a:ea typeface="+mn-lt"/>
                <a:cs typeface="+mn-lt"/>
              </a:rPr>
              <a:t>weighted</a:t>
            </a:r>
            <a:r>
              <a:rPr lang="pt-PT" dirty="0">
                <a:ea typeface="+mn-lt"/>
                <a:cs typeface="+mn-lt"/>
              </a:rPr>
              <a:t> sum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Apply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bias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r>
              <a:rPr lang="pt-PT" sz="2400" dirty="0" err="1">
                <a:ea typeface="+mn-lt"/>
                <a:cs typeface="+mn-lt"/>
              </a:rPr>
              <a:t>Applying</a:t>
            </a:r>
            <a:r>
              <a:rPr lang="pt-PT" sz="2400" dirty="0">
                <a:ea typeface="+mn-lt"/>
                <a:cs typeface="+mn-lt"/>
              </a:rPr>
              <a:t> a </a:t>
            </a:r>
            <a:r>
              <a:rPr lang="pt-PT" sz="2400" dirty="0" err="1">
                <a:ea typeface="+mn-lt"/>
                <a:cs typeface="+mn-lt"/>
              </a:rPr>
              <a:t>window</a:t>
            </a:r>
            <a:r>
              <a:rPr lang="pt-PT" sz="2400" dirty="0">
                <a:ea typeface="+mn-lt"/>
                <a:cs typeface="+mn-lt"/>
              </a:rPr>
              <a:t> </a:t>
            </a:r>
            <a:r>
              <a:rPr lang="pt-PT" sz="2400" dirty="0" err="1">
                <a:ea typeface="+mn-lt"/>
                <a:cs typeface="+mn-lt"/>
              </a:rPr>
              <a:t>of</a:t>
            </a:r>
            <a:r>
              <a:rPr lang="pt-PT" sz="2400" dirty="0">
                <a:ea typeface="+mn-lt"/>
                <a:cs typeface="+mn-lt"/>
              </a:rPr>
              <a:t> </a:t>
            </a:r>
            <a:r>
              <a:rPr lang="pt-PT" sz="2400" dirty="0" err="1">
                <a:ea typeface="+mn-lt"/>
                <a:cs typeface="+mn-lt"/>
              </a:rPr>
              <a:t>weights</a:t>
            </a:r>
          </a:p>
          <a:p>
            <a:r>
              <a:rPr lang="pt-PT" sz="2400" dirty="0" err="1">
                <a:ea typeface="+mn-lt"/>
                <a:cs typeface="+mn-lt"/>
              </a:rPr>
              <a:t>Computing</a:t>
            </a:r>
            <a:r>
              <a:rPr lang="pt-PT" sz="2400" dirty="0">
                <a:ea typeface="+mn-lt"/>
                <a:cs typeface="+mn-lt"/>
              </a:rPr>
              <a:t> linear </a:t>
            </a:r>
            <a:r>
              <a:rPr lang="pt-PT" sz="2400" dirty="0" err="1">
                <a:ea typeface="+mn-lt"/>
                <a:cs typeface="+mn-lt"/>
              </a:rPr>
              <a:t>combinations</a:t>
            </a:r>
          </a:p>
          <a:p>
            <a:r>
              <a:rPr lang="pt-PT" sz="2400" dirty="0" err="1">
                <a:ea typeface="+mn-lt"/>
                <a:cs typeface="+mn-lt"/>
              </a:rPr>
              <a:t>Activating</a:t>
            </a:r>
            <a:r>
              <a:rPr lang="pt-PT" sz="2400" dirty="0">
                <a:ea typeface="+mn-lt"/>
                <a:cs typeface="+mn-lt"/>
              </a:rPr>
              <a:t> </a:t>
            </a:r>
            <a:r>
              <a:rPr lang="pt-PT" sz="2400" dirty="0" err="1">
                <a:ea typeface="+mn-lt"/>
                <a:cs typeface="+mn-lt"/>
              </a:rPr>
              <a:t>with</a:t>
            </a:r>
            <a:r>
              <a:rPr lang="pt-PT" sz="2400" dirty="0">
                <a:ea typeface="+mn-lt"/>
                <a:cs typeface="+mn-lt"/>
              </a:rPr>
              <a:t> non-linear </a:t>
            </a:r>
            <a:r>
              <a:rPr lang="pt-PT" sz="2400" dirty="0" err="1">
                <a:ea typeface="+mn-lt"/>
                <a:cs typeface="+mn-lt"/>
              </a:rPr>
              <a:t>function</a:t>
            </a:r>
          </a:p>
          <a:p>
            <a:pPr algn="just"/>
            <a:endParaRPr lang="pt-PT" sz="2400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Imagem 7" descr="Uma imagem com texto, captura de ecrã, file, diagrama&#10;&#10;Descrição gerada automaticamente">
            <a:extLst>
              <a:ext uri="{FF2B5EF4-FFF2-40B4-BE49-F238E27FC236}">
                <a16:creationId xmlns:a16="http://schemas.microsoft.com/office/drawing/2014/main" id="{C339CCF7-305B-7547-73FE-B19FC72DD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263" y="1323975"/>
            <a:ext cx="6477000" cy="512445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5683FB14-DED1-11A4-0B76-D71A55D4A7B9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822706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Neural Networks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texto, diagrama, captura de ecrã, file&#10;&#10;Descrição gerada automaticamente">
            <a:extLst>
              <a:ext uri="{FF2B5EF4-FFF2-40B4-BE49-F238E27FC236}">
                <a16:creationId xmlns:a16="http://schemas.microsoft.com/office/drawing/2014/main" id="{3C0DE28E-EBC5-006F-E4EE-66CC8E69F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" y="1252538"/>
            <a:ext cx="10725150" cy="512445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CAD688A-3FE6-A4DB-B294-53DADAE13E5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619315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Neural Networks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dirty="0" err="1">
                <a:ea typeface="+mn-lt"/>
                <a:cs typeface="+mn-lt"/>
              </a:rPr>
              <a:t>Introducing</a:t>
            </a:r>
            <a:r>
              <a:rPr lang="pt-PT" dirty="0">
                <a:ea typeface="+mn-lt"/>
                <a:cs typeface="+mn-lt"/>
              </a:rPr>
              <a:t> non-</a:t>
            </a:r>
            <a:r>
              <a:rPr lang="pt-PT" dirty="0" err="1">
                <a:ea typeface="+mn-lt"/>
                <a:cs typeface="+mn-lt"/>
              </a:rPr>
              <a:t>linearity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Apply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after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convolutional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layer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ReLU</a:t>
            </a:r>
            <a:r>
              <a:rPr lang="pt-PT" dirty="0">
                <a:ea typeface="+mn-lt"/>
                <a:cs typeface="+mn-lt"/>
              </a:rPr>
              <a:t>: pixel-</a:t>
            </a:r>
            <a:r>
              <a:rPr lang="pt-PT" dirty="0" err="1">
                <a:ea typeface="+mn-lt"/>
                <a:cs typeface="+mn-lt"/>
              </a:rPr>
              <a:t>by</a:t>
            </a:r>
            <a:r>
              <a:rPr lang="pt-PT" dirty="0">
                <a:ea typeface="+mn-lt"/>
                <a:cs typeface="+mn-lt"/>
              </a:rPr>
              <a:t>-pixel </a:t>
            </a:r>
            <a:r>
              <a:rPr lang="pt-PT" dirty="0" err="1">
                <a:ea typeface="+mn-lt"/>
                <a:cs typeface="+mn-lt"/>
              </a:rPr>
              <a:t>operation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that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replaces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all</a:t>
            </a:r>
            <a:r>
              <a:rPr lang="pt-PT" dirty="0">
                <a:ea typeface="+mn-lt"/>
                <a:cs typeface="+mn-lt"/>
              </a:rPr>
              <a:t> negative </a:t>
            </a:r>
            <a:r>
              <a:rPr lang="pt-PT" dirty="0" err="1">
                <a:ea typeface="+mn-lt"/>
                <a:cs typeface="+mn-lt"/>
              </a:rPr>
              <a:t>values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by</a:t>
            </a:r>
            <a:r>
              <a:rPr lang="pt-PT" dirty="0">
                <a:ea typeface="+mn-lt"/>
                <a:cs typeface="+mn-lt"/>
              </a:rPr>
              <a:t> zero.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Non-linear </a:t>
            </a:r>
            <a:r>
              <a:rPr lang="pt-PT" dirty="0" err="1">
                <a:ea typeface="+mn-lt"/>
                <a:cs typeface="+mn-lt"/>
              </a:rPr>
              <a:t>operation</a:t>
            </a:r>
            <a:r>
              <a:rPr lang="pt-PT" dirty="0">
                <a:ea typeface="+mn-lt"/>
                <a:cs typeface="+mn-lt"/>
              </a:rPr>
              <a:t>!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captura de ecrã, texto&#10;&#10;Descrição gerada automaticamente">
            <a:extLst>
              <a:ext uri="{FF2B5EF4-FFF2-40B4-BE49-F238E27FC236}">
                <a16:creationId xmlns:a16="http://schemas.microsoft.com/office/drawing/2014/main" id="{2B47397B-8834-5175-59D2-93DA79212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488" y="3581400"/>
            <a:ext cx="4869949" cy="2458800"/>
          </a:xfrm>
          <a:prstGeom prst="rect">
            <a:avLst/>
          </a:prstGeom>
        </p:spPr>
      </p:pic>
      <p:pic>
        <p:nvPicPr>
          <p:cNvPr id="8" name="Imagem 7" descr="Uma imagem com file, diagrama, Tipo de letra, Gráfico&#10;&#10;Descrição gerada automaticamente">
            <a:extLst>
              <a:ext uri="{FF2B5EF4-FFF2-40B4-BE49-F238E27FC236}">
                <a16:creationId xmlns:a16="http://schemas.microsoft.com/office/drawing/2014/main" id="{8B616FCA-49F0-1E0F-D9EB-3307EA8BA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650" y="3319463"/>
            <a:ext cx="2819166" cy="27144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049A867-1843-480F-7527-0C6454C95142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837632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Representation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in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Deep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CNNs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captura de ecrã, preto e branco, texto&#10;&#10;Descrição gerada automaticamente">
            <a:extLst>
              <a:ext uri="{FF2B5EF4-FFF2-40B4-BE49-F238E27FC236}">
                <a16:creationId xmlns:a16="http://schemas.microsoft.com/office/drawing/2014/main" id="{AA9EBCF0-7D7F-9A57-9323-EC279A37C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4362" y="1467644"/>
            <a:ext cx="10067925" cy="4591050"/>
          </a:xfr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DCEE6FA-87A0-5D2B-A171-538DB8C81748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835477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CNNs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for 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Classification: Feature Learning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r>
              <a:rPr lang="pt-PT" err="1">
                <a:ea typeface="+mn-lt"/>
                <a:cs typeface="+mn-lt"/>
              </a:rPr>
              <a:t>Learn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>
                <a:ea typeface="+mn-lt"/>
                <a:cs typeface="+mn-lt"/>
              </a:rPr>
              <a:t>features in input image through convolution</a:t>
            </a:r>
            <a:endParaRPr lang="pt-PT" dirty="0"/>
          </a:p>
          <a:p>
            <a:pPr marL="514350" indent="-514350">
              <a:buAutoNum type="arabicPeriod"/>
            </a:pPr>
            <a:r>
              <a:rPr lang="pt-PT">
                <a:ea typeface="+mn-lt"/>
                <a:cs typeface="+mn-lt"/>
              </a:rPr>
              <a:t>Introduce non-linearity through activation function (real worl data is non-linear!)</a:t>
            </a:r>
            <a:endParaRPr lang="pt-PT" dirty="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r>
              <a:rPr lang="pt-PT">
                <a:ea typeface="+mn-lt"/>
                <a:cs typeface="+mn-lt"/>
              </a:rPr>
              <a:t>Reduce dimensionality and preserve spatial invariance with pooling </a:t>
            </a:r>
            <a:endParaRPr lang="pt-PT" dirty="0">
              <a:ea typeface="+mn-lt"/>
              <a:cs typeface="+mn-lt"/>
            </a:endParaRPr>
          </a:p>
          <a:p>
            <a:pPr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>
              <a:buFont typeface="Arial" panose="020B0604020202020204" pitchFamily="34" charset="0"/>
              <a:buAutoNum type="arabicPeriod"/>
            </a:pPr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esboço, diagrama, desenho, file&#10;&#10;Descrição gerada automaticamente">
            <a:extLst>
              <a:ext uri="{FF2B5EF4-FFF2-40B4-BE49-F238E27FC236}">
                <a16:creationId xmlns:a16="http://schemas.microsoft.com/office/drawing/2014/main" id="{6C6E1E46-DD26-132D-57D9-FE9F4D708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990600"/>
            <a:ext cx="7715250" cy="348615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6CB6636-8EDB-5FEF-B890-5C0FC107403B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932307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CNNs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for 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Classification: Predictions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pPr marL="514350" indent="-514350"/>
            <a:endParaRPr lang="pt-PT" dirty="0">
              <a:ea typeface="+mn-lt"/>
              <a:cs typeface="+mn-lt"/>
            </a:endParaRPr>
          </a:p>
          <a:p>
            <a:pPr marL="514350" indent="-514350"/>
            <a:endParaRPr lang="pt-PT" dirty="0">
              <a:ea typeface="+mn-lt"/>
              <a:cs typeface="+mn-lt"/>
            </a:endParaRPr>
          </a:p>
          <a:p>
            <a:pPr marL="514350" indent="-514350"/>
            <a:endParaRPr lang="pt-PT" dirty="0">
              <a:ea typeface="+mn-lt"/>
              <a:cs typeface="+mn-lt"/>
            </a:endParaRPr>
          </a:p>
          <a:p>
            <a:pPr marL="514350" indent="-514350"/>
            <a:r>
              <a:rPr lang="pt-PT">
                <a:ea typeface="+mn-lt"/>
                <a:cs typeface="+mn-lt"/>
              </a:rPr>
              <a:t>CONV and POOL layers output high-level features of input</a:t>
            </a:r>
            <a:endParaRPr lang="pt-PT"/>
          </a:p>
          <a:p>
            <a:pPr marL="514350" indent="-514350"/>
            <a:r>
              <a:rPr lang="pt-PT">
                <a:ea typeface="+mn-lt"/>
                <a:cs typeface="+mn-lt"/>
              </a:rPr>
              <a:t>Fully connected layers uses these features for classifying input image</a:t>
            </a:r>
            <a:endParaRPr lang="pt-PT" dirty="0">
              <a:ea typeface="+mn-lt"/>
              <a:cs typeface="+mn-lt"/>
            </a:endParaRPr>
          </a:p>
          <a:p>
            <a:pPr marL="514350" indent="-514350"/>
            <a:r>
              <a:rPr lang="pt-PT">
                <a:ea typeface="+mn-lt"/>
                <a:cs typeface="+mn-lt"/>
              </a:rPr>
              <a:t>Express output as probability of image belonging  to a particular class</a:t>
            </a: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Imagem 7" descr="Uma imagem com texto, diagrama, esboço, Desenho técnico&#10;&#10;Descrição gerada automaticamente">
            <a:extLst>
              <a:ext uri="{FF2B5EF4-FFF2-40B4-BE49-F238E27FC236}">
                <a16:creationId xmlns:a16="http://schemas.microsoft.com/office/drawing/2014/main" id="{6091F2E0-D2AB-95F8-3B10-D27080741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00" y="933450"/>
            <a:ext cx="8305800" cy="41529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0CD15FBB-8364-96D2-3A6D-0D55A6116B11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87802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What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computers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"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see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"?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Images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are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Numbers</a:t>
            </a:r>
            <a:endParaRPr lang="pt-PT">
              <a:solidFill>
                <a:srgbClr val="000000"/>
              </a:solidFill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825EDE8-E7A6-43B3-01A5-F4BCC1236521}"/>
              </a:ext>
            </a:extLst>
          </p:cNvPr>
          <p:cNvSpPr txBox="1"/>
          <p:nvPr/>
        </p:nvSpPr>
        <p:spPr>
          <a:xfrm>
            <a:off x="4721310" y="5539173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400" b="1" dirty="0"/>
              <a:t>Color </a:t>
            </a:r>
            <a:r>
              <a:rPr lang="pt-PT" sz="2400" b="1" dirty="0" err="1"/>
              <a:t>Images</a:t>
            </a:r>
            <a:endParaRPr lang="pt-PT" sz="2400" b="1" dirty="0"/>
          </a:p>
        </p:txBody>
      </p:sp>
      <p:pic>
        <p:nvPicPr>
          <p:cNvPr id="5" name="Imagem 4" descr="Uma imagem com captura de ecrã, cor-de-rosa&#10;&#10;Descrição gerada automaticamente">
            <a:extLst>
              <a:ext uri="{FF2B5EF4-FFF2-40B4-BE49-F238E27FC236}">
                <a16:creationId xmlns:a16="http://schemas.microsoft.com/office/drawing/2014/main" id="{30F5FEAF-AE0D-D8BE-CC1D-36F1D7ECA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86" y="1321637"/>
            <a:ext cx="7400925" cy="422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94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Neocognitron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11" name="Marcador de Posição de Conteúdo 10" descr="Uma imagem com Cara humana, pessoa, Testa, vestuário&#10;&#10;Descrição gerada automaticamente">
            <a:extLst>
              <a:ext uri="{FF2B5EF4-FFF2-40B4-BE49-F238E27FC236}">
                <a16:creationId xmlns:a16="http://schemas.microsoft.com/office/drawing/2014/main" id="{77B7B2E4-0889-E331-1B8E-69162CFA2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7837" y="2262982"/>
            <a:ext cx="1514475" cy="2105025"/>
          </a:xfr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B8EFE26-1782-D748-A552-D4F9DB4887F3}"/>
              </a:ext>
            </a:extLst>
          </p:cNvPr>
          <p:cNvSpPr txBox="1"/>
          <p:nvPr/>
        </p:nvSpPr>
        <p:spPr>
          <a:xfrm>
            <a:off x="3457575" y="2348041"/>
            <a:ext cx="7467600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400" b="1" dirty="0">
                <a:ea typeface="+mn-lt"/>
                <a:cs typeface="+mn-lt"/>
              </a:rPr>
              <a:t>“In </a:t>
            </a:r>
            <a:r>
              <a:rPr lang="pt-PT" sz="2400" b="1" dirty="0" err="1">
                <a:ea typeface="+mn-lt"/>
                <a:cs typeface="+mn-lt"/>
              </a:rPr>
              <a:t>this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dirty="0" err="1">
                <a:ea typeface="+mn-lt"/>
                <a:cs typeface="+mn-lt"/>
              </a:rPr>
              <a:t>paper</a:t>
            </a:r>
            <a:r>
              <a:rPr lang="pt-PT" sz="2400" b="1" dirty="0">
                <a:ea typeface="+mn-lt"/>
                <a:cs typeface="+mn-lt"/>
              </a:rPr>
              <a:t>, </a:t>
            </a:r>
            <a:r>
              <a:rPr lang="pt-PT" sz="2400" b="1" dirty="0" err="1">
                <a:ea typeface="+mn-lt"/>
                <a:cs typeface="+mn-lt"/>
              </a:rPr>
              <a:t>we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dirty="0" err="1">
                <a:ea typeface="+mn-lt"/>
                <a:cs typeface="+mn-lt"/>
              </a:rPr>
              <a:t>discuss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dirty="0" err="1">
                <a:ea typeface="+mn-lt"/>
                <a:cs typeface="+mn-lt"/>
              </a:rPr>
              <a:t>how</a:t>
            </a:r>
            <a:r>
              <a:rPr lang="pt-PT" sz="2400" b="1" dirty="0">
                <a:ea typeface="+mn-lt"/>
                <a:cs typeface="+mn-lt"/>
              </a:rPr>
              <a:t> to </a:t>
            </a:r>
            <a:r>
              <a:rPr lang="pt-PT" sz="2400" b="1" dirty="0" err="1">
                <a:ea typeface="+mn-lt"/>
                <a:cs typeface="+mn-lt"/>
              </a:rPr>
              <a:t>synthesize</a:t>
            </a:r>
            <a:r>
              <a:rPr lang="pt-PT" sz="2400" b="1" dirty="0">
                <a:ea typeface="+mn-lt"/>
                <a:cs typeface="+mn-lt"/>
              </a:rPr>
              <a:t> a neural network </a:t>
            </a:r>
            <a:r>
              <a:rPr lang="pt-PT" sz="2400" b="1" dirty="0" err="1">
                <a:ea typeface="+mn-lt"/>
                <a:cs typeface="+mn-lt"/>
              </a:rPr>
              <a:t>model</a:t>
            </a:r>
            <a:r>
              <a:rPr lang="pt-PT" sz="2400" b="1" dirty="0">
                <a:ea typeface="+mn-lt"/>
                <a:cs typeface="+mn-lt"/>
              </a:rPr>
              <a:t> in </a:t>
            </a:r>
            <a:r>
              <a:rPr lang="pt-PT" sz="2400" b="1" dirty="0" err="1">
                <a:ea typeface="+mn-lt"/>
                <a:cs typeface="+mn-lt"/>
              </a:rPr>
              <a:t>order</a:t>
            </a:r>
            <a:r>
              <a:rPr lang="pt-PT" sz="2400" b="1" dirty="0">
                <a:ea typeface="+mn-lt"/>
                <a:cs typeface="+mn-lt"/>
              </a:rPr>
              <a:t> to </a:t>
            </a:r>
            <a:r>
              <a:rPr lang="pt-PT" sz="2400" b="1" dirty="0" err="1">
                <a:ea typeface="+mn-lt"/>
                <a:cs typeface="+mn-lt"/>
              </a:rPr>
              <a:t>endow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dirty="0" err="1">
                <a:ea typeface="+mn-lt"/>
                <a:cs typeface="+mn-lt"/>
              </a:rPr>
              <a:t>it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dirty="0" err="1">
                <a:ea typeface="+mn-lt"/>
                <a:cs typeface="+mn-lt"/>
              </a:rPr>
              <a:t>an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dirty="0" err="1">
                <a:ea typeface="+mn-lt"/>
                <a:cs typeface="+mn-lt"/>
              </a:rPr>
              <a:t>ability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dirty="0" err="1">
                <a:ea typeface="+mn-lt"/>
                <a:cs typeface="+mn-lt"/>
              </a:rPr>
              <a:t>of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dirty="0" err="1">
                <a:ea typeface="+mn-lt"/>
                <a:cs typeface="+mn-lt"/>
              </a:rPr>
              <a:t>pattern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dirty="0" err="1">
                <a:ea typeface="+mn-lt"/>
                <a:cs typeface="+mn-lt"/>
              </a:rPr>
              <a:t>recognition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dirty="0" err="1">
                <a:ea typeface="+mn-lt"/>
                <a:cs typeface="+mn-lt"/>
              </a:rPr>
              <a:t>like</a:t>
            </a:r>
            <a:r>
              <a:rPr lang="pt-PT" sz="2400" b="1" dirty="0">
                <a:ea typeface="+mn-lt"/>
                <a:cs typeface="+mn-lt"/>
              </a:rPr>
              <a:t> a </a:t>
            </a:r>
            <a:r>
              <a:rPr lang="pt-PT" sz="2400" b="1" dirty="0" err="1">
                <a:ea typeface="+mn-lt"/>
                <a:cs typeface="+mn-lt"/>
              </a:rPr>
              <a:t>human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dirty="0" err="1">
                <a:ea typeface="+mn-lt"/>
                <a:cs typeface="+mn-lt"/>
              </a:rPr>
              <a:t>being</a:t>
            </a:r>
            <a:r>
              <a:rPr lang="pt-PT" sz="2400" b="1" dirty="0">
                <a:ea typeface="+mn-lt"/>
                <a:cs typeface="+mn-lt"/>
              </a:rPr>
              <a:t>… </a:t>
            </a:r>
            <a:r>
              <a:rPr lang="pt-PT" sz="2400" b="1" dirty="0" err="1">
                <a:ea typeface="+mn-lt"/>
                <a:cs typeface="+mn-lt"/>
              </a:rPr>
              <a:t>the</a:t>
            </a:r>
            <a:r>
              <a:rPr lang="pt-PT" sz="2400" b="1" dirty="0">
                <a:ea typeface="+mn-lt"/>
                <a:cs typeface="+mn-lt"/>
              </a:rPr>
              <a:t> network </a:t>
            </a:r>
            <a:r>
              <a:rPr lang="pt-PT" sz="2400" b="1" dirty="0" err="1">
                <a:ea typeface="+mn-lt"/>
                <a:cs typeface="+mn-lt"/>
              </a:rPr>
              <a:t>acquires</a:t>
            </a:r>
            <a:r>
              <a:rPr lang="pt-PT" sz="2400" b="1" dirty="0">
                <a:ea typeface="+mn-lt"/>
                <a:cs typeface="+mn-lt"/>
              </a:rPr>
              <a:t> a similar </a:t>
            </a:r>
            <a:r>
              <a:rPr lang="pt-PT" sz="2400" b="1" dirty="0" err="1">
                <a:ea typeface="+mn-lt"/>
                <a:cs typeface="+mn-lt"/>
              </a:rPr>
              <a:t>structure</a:t>
            </a:r>
            <a:r>
              <a:rPr lang="pt-PT" sz="2400" b="1" dirty="0">
                <a:ea typeface="+mn-lt"/>
                <a:cs typeface="+mn-lt"/>
              </a:rPr>
              <a:t> to </a:t>
            </a:r>
            <a:r>
              <a:rPr lang="pt-PT" sz="2400" b="1" dirty="0" err="1">
                <a:ea typeface="+mn-lt"/>
                <a:cs typeface="+mn-lt"/>
              </a:rPr>
              <a:t>the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dirty="0" err="1">
                <a:ea typeface="+mn-lt"/>
                <a:cs typeface="+mn-lt"/>
              </a:rPr>
              <a:t>hierarchy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dirty="0" err="1">
                <a:ea typeface="+mn-lt"/>
                <a:cs typeface="+mn-lt"/>
              </a:rPr>
              <a:t>model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dirty="0" err="1">
                <a:ea typeface="+mn-lt"/>
                <a:cs typeface="+mn-lt"/>
              </a:rPr>
              <a:t>of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dirty="0" err="1">
                <a:ea typeface="+mn-lt"/>
                <a:cs typeface="+mn-lt"/>
              </a:rPr>
              <a:t>the</a:t>
            </a:r>
            <a:r>
              <a:rPr lang="pt-PT" sz="2400" b="1" dirty="0">
                <a:ea typeface="+mn-lt"/>
                <a:cs typeface="+mn-lt"/>
              </a:rPr>
              <a:t> visual </a:t>
            </a:r>
            <a:r>
              <a:rPr lang="pt-PT" sz="2400" b="1" dirty="0" err="1">
                <a:ea typeface="+mn-lt"/>
                <a:cs typeface="+mn-lt"/>
              </a:rPr>
              <a:t>nervous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dirty="0" err="1">
                <a:ea typeface="+mn-lt"/>
                <a:cs typeface="+mn-lt"/>
              </a:rPr>
              <a:t>system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dirty="0" err="1">
                <a:ea typeface="+mn-lt"/>
                <a:cs typeface="+mn-lt"/>
              </a:rPr>
              <a:t>proposed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dirty="0" err="1">
                <a:ea typeface="+mn-lt"/>
                <a:cs typeface="+mn-lt"/>
              </a:rPr>
              <a:t>by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dirty="0" err="1">
                <a:ea typeface="+mn-lt"/>
                <a:cs typeface="+mn-lt"/>
              </a:rPr>
              <a:t>Hubel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dirty="0" err="1">
                <a:ea typeface="+mn-lt"/>
                <a:cs typeface="+mn-lt"/>
              </a:rPr>
              <a:t>and</a:t>
            </a:r>
            <a:r>
              <a:rPr lang="pt-PT" sz="2400" b="1" dirty="0">
                <a:ea typeface="+mn-lt"/>
                <a:cs typeface="+mn-lt"/>
              </a:rPr>
              <a:t> Wiesel.”</a:t>
            </a:r>
          </a:p>
          <a:p>
            <a:endParaRPr lang="pt-PT" sz="2400" b="1" dirty="0"/>
          </a:p>
          <a:p>
            <a:r>
              <a:rPr lang="pt-PT" sz="1600" dirty="0">
                <a:ea typeface="+mn-lt"/>
                <a:cs typeface="+mn-lt"/>
              </a:rPr>
              <a:t>- </a:t>
            </a:r>
            <a:r>
              <a:rPr lang="pt-PT" sz="1600" dirty="0" err="1">
                <a:ea typeface="+mn-lt"/>
                <a:cs typeface="+mn-lt"/>
              </a:rPr>
              <a:t>Fukushima</a:t>
            </a:r>
            <a:r>
              <a:rPr lang="pt-PT" sz="1600" dirty="0">
                <a:ea typeface="+mn-lt"/>
                <a:cs typeface="+mn-lt"/>
              </a:rPr>
              <a:t>, </a:t>
            </a:r>
            <a:r>
              <a:rPr lang="pt-PT" sz="1600" dirty="0" err="1">
                <a:ea typeface="+mn-lt"/>
                <a:cs typeface="+mn-lt"/>
              </a:rPr>
              <a:t>Neocognitron</a:t>
            </a:r>
            <a:r>
              <a:rPr lang="pt-PT" sz="1600" dirty="0">
                <a:ea typeface="+mn-lt"/>
                <a:cs typeface="+mn-lt"/>
              </a:rPr>
              <a:t>: A Self-</a:t>
            </a:r>
            <a:r>
              <a:rPr lang="pt-PT" sz="1600" dirty="0" err="1">
                <a:ea typeface="+mn-lt"/>
                <a:cs typeface="+mn-lt"/>
              </a:rPr>
              <a:t>organizing</a:t>
            </a:r>
            <a:r>
              <a:rPr lang="pt-PT" sz="1600" dirty="0">
                <a:ea typeface="+mn-lt"/>
                <a:cs typeface="+mn-lt"/>
              </a:rPr>
              <a:t> Neural Network </a:t>
            </a:r>
            <a:r>
              <a:rPr lang="pt-PT" sz="1600" dirty="0" err="1">
                <a:ea typeface="+mn-lt"/>
                <a:cs typeface="+mn-lt"/>
              </a:rPr>
              <a:t>Model</a:t>
            </a:r>
            <a:r>
              <a:rPr lang="pt-PT" sz="1600" dirty="0">
                <a:ea typeface="+mn-lt"/>
                <a:cs typeface="+mn-lt"/>
              </a:rPr>
              <a:t> for a </a:t>
            </a:r>
            <a:r>
              <a:rPr lang="pt-PT" sz="1600" dirty="0" err="1">
                <a:ea typeface="+mn-lt"/>
                <a:cs typeface="+mn-lt"/>
              </a:rPr>
              <a:t>Mechanism</a:t>
            </a:r>
            <a:r>
              <a:rPr lang="pt-PT" sz="1600" dirty="0">
                <a:ea typeface="+mn-lt"/>
                <a:cs typeface="+mn-lt"/>
              </a:rPr>
              <a:t> </a:t>
            </a:r>
            <a:r>
              <a:rPr lang="pt-PT" sz="1600" dirty="0" err="1">
                <a:ea typeface="+mn-lt"/>
                <a:cs typeface="+mn-lt"/>
              </a:rPr>
              <a:t>of</a:t>
            </a:r>
            <a:r>
              <a:rPr lang="pt-PT" sz="1600" dirty="0">
                <a:ea typeface="+mn-lt"/>
                <a:cs typeface="+mn-lt"/>
              </a:rPr>
              <a:t> </a:t>
            </a:r>
            <a:r>
              <a:rPr lang="pt-PT" sz="1600" dirty="0" err="1">
                <a:ea typeface="+mn-lt"/>
                <a:cs typeface="+mn-lt"/>
              </a:rPr>
              <a:t>Pattern</a:t>
            </a:r>
            <a:r>
              <a:rPr lang="pt-PT" sz="1600" dirty="0">
                <a:ea typeface="+mn-lt"/>
                <a:cs typeface="+mn-lt"/>
              </a:rPr>
              <a:t> </a:t>
            </a:r>
            <a:r>
              <a:rPr lang="pt-PT" sz="1600" dirty="0" err="1">
                <a:ea typeface="+mn-lt"/>
                <a:cs typeface="+mn-lt"/>
              </a:rPr>
              <a:t>Recognition</a:t>
            </a:r>
            <a:r>
              <a:rPr lang="pt-PT" sz="1600" dirty="0">
                <a:ea typeface="+mn-lt"/>
                <a:cs typeface="+mn-lt"/>
              </a:rPr>
              <a:t> </a:t>
            </a:r>
            <a:r>
              <a:rPr lang="pt-PT" sz="1600" dirty="0" err="1">
                <a:ea typeface="+mn-lt"/>
                <a:cs typeface="+mn-lt"/>
              </a:rPr>
              <a:t>Unaffected</a:t>
            </a:r>
            <a:r>
              <a:rPr lang="pt-PT" sz="1600" dirty="0">
                <a:ea typeface="+mn-lt"/>
                <a:cs typeface="+mn-lt"/>
              </a:rPr>
              <a:t> </a:t>
            </a:r>
            <a:r>
              <a:rPr lang="pt-PT" sz="1600" dirty="0" err="1">
                <a:ea typeface="+mn-lt"/>
                <a:cs typeface="+mn-lt"/>
              </a:rPr>
              <a:t>by</a:t>
            </a:r>
            <a:r>
              <a:rPr lang="pt-PT" sz="1600" dirty="0">
                <a:ea typeface="+mn-lt"/>
                <a:cs typeface="+mn-lt"/>
              </a:rPr>
              <a:t> Shift in </a:t>
            </a:r>
            <a:r>
              <a:rPr lang="pt-PT" sz="1600" dirty="0" err="1">
                <a:ea typeface="+mn-lt"/>
                <a:cs typeface="+mn-lt"/>
              </a:rPr>
              <a:t>Position</a:t>
            </a:r>
            <a:r>
              <a:rPr lang="pt-PT" sz="1600" dirty="0">
                <a:ea typeface="+mn-lt"/>
                <a:cs typeface="+mn-lt"/>
              </a:rPr>
              <a:t>. </a:t>
            </a:r>
            <a:r>
              <a:rPr lang="pt-PT" sz="1600" dirty="0" err="1">
                <a:ea typeface="+mn-lt"/>
                <a:cs typeface="+mn-lt"/>
              </a:rPr>
              <a:t>Biological</a:t>
            </a:r>
            <a:r>
              <a:rPr lang="pt-PT" sz="1600" dirty="0">
                <a:ea typeface="+mn-lt"/>
                <a:cs typeface="+mn-lt"/>
              </a:rPr>
              <a:t> </a:t>
            </a:r>
            <a:r>
              <a:rPr lang="pt-PT" sz="1600" dirty="0" err="1">
                <a:ea typeface="+mn-lt"/>
                <a:cs typeface="+mn-lt"/>
              </a:rPr>
              <a:t>Cybernetics</a:t>
            </a:r>
            <a:r>
              <a:rPr lang="pt-PT" sz="1600" dirty="0">
                <a:ea typeface="+mn-lt"/>
                <a:cs typeface="+mn-lt"/>
              </a:rPr>
              <a:t>, 1980.</a:t>
            </a:r>
            <a:endParaRPr lang="pt-PT" sz="1600" dirty="0"/>
          </a:p>
        </p:txBody>
      </p:sp>
    </p:spTree>
    <p:extLst>
      <p:ext uri="{BB962C8B-B14F-4D97-AF65-F5344CB8AC3E}">
        <p14:creationId xmlns:p14="http://schemas.microsoft.com/office/powerpoint/2010/main" val="5812889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2849</TotalTime>
  <Words>2016</Words>
  <Application>Microsoft Macintosh PowerPoint</Application>
  <PresentationFormat>Ecrã Panorâmico</PresentationFormat>
  <Paragraphs>652</Paragraphs>
  <Slides>78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78</vt:i4>
      </vt:variant>
    </vt:vector>
  </HeadingPairs>
  <TitlesOfParts>
    <vt:vector size="86" baseType="lpstr">
      <vt:lpstr>Aptos</vt:lpstr>
      <vt:lpstr>Aptos Display</vt:lpstr>
      <vt:lpstr>Arial</vt:lpstr>
      <vt:lpstr>Calibri</vt:lpstr>
      <vt:lpstr>Cambria</vt:lpstr>
      <vt:lpstr>Times New Roman</vt:lpstr>
      <vt:lpstr>Wingdings</vt:lpstr>
      <vt:lpstr>Tema do Office</vt:lpstr>
      <vt:lpstr>Apresentação do PowerPoint</vt:lpstr>
      <vt:lpstr>Spatial Data</vt:lpstr>
      <vt:lpstr>Why Spatial Structure Matters?</vt:lpstr>
      <vt:lpstr>Motivation: How Vision Systems Work</vt:lpstr>
      <vt:lpstr>Motivation: How Vision Systems Work</vt:lpstr>
      <vt:lpstr>What computers "see"?</vt:lpstr>
      <vt:lpstr>What computers "see"?</vt:lpstr>
      <vt:lpstr>What computers "see"?</vt:lpstr>
      <vt:lpstr>Neocognitron</vt:lpstr>
      <vt:lpstr>Neocognitron</vt:lpstr>
      <vt:lpstr>Neocognitron</vt:lpstr>
      <vt:lpstr>Neocognitron</vt:lpstr>
      <vt:lpstr>Neocognitron</vt:lpstr>
      <vt:lpstr>Challenges of Fully Connected Networks</vt:lpstr>
      <vt:lpstr>Challenges of Fully Connected Networks</vt:lpstr>
      <vt:lpstr>Challenges of Fully Connected Networks</vt:lpstr>
      <vt:lpstr>Challenges of Fully Connected Networks</vt:lpstr>
      <vt:lpstr>Convolutional Layers</vt:lpstr>
      <vt:lpstr>Convolution</vt:lpstr>
      <vt:lpstr>2D Filtering</vt:lpstr>
      <vt:lpstr>2D Filtering</vt:lpstr>
      <vt:lpstr>2D Filtering</vt:lpstr>
      <vt:lpstr>2D Filtering</vt:lpstr>
      <vt:lpstr>2D Filtering: Example</vt:lpstr>
      <vt:lpstr>2D Filtering: Example</vt:lpstr>
      <vt:lpstr>2D Filtering: Example</vt:lpstr>
      <vt:lpstr>2D Filtering: Example</vt:lpstr>
      <vt:lpstr>2D Filtering: Example</vt:lpstr>
      <vt:lpstr>2D Filtering: Example</vt:lpstr>
      <vt:lpstr>2D Filtering: Example</vt:lpstr>
      <vt:lpstr>2D Filtering: Example</vt:lpstr>
      <vt:lpstr>2D Filtering: Example</vt:lpstr>
      <vt:lpstr>2D Filtering: Example</vt:lpstr>
      <vt:lpstr>Convolution</vt:lpstr>
      <vt:lpstr>Convolutional Layer: Parameters to Learn</vt:lpstr>
      <vt:lpstr>Convolutional Layer: Parameters to Learn</vt:lpstr>
      <vt:lpstr>Convolutional Layer: Parameters to Learn</vt:lpstr>
      <vt:lpstr>Convolutional Layer: Parameters to Learn</vt:lpstr>
      <vt:lpstr>Convolutional Layer: Parameters to Learn</vt:lpstr>
      <vt:lpstr>Convolutional Layer: Parameters to Learn</vt:lpstr>
      <vt:lpstr>Convolutional Layer: Parameters to Learn</vt:lpstr>
      <vt:lpstr>Convolutional Layer: Parameters to Learn</vt:lpstr>
      <vt:lpstr>Convolutional Layer</vt:lpstr>
      <vt:lpstr>Convolutional Layer</vt:lpstr>
      <vt:lpstr>Filter: What Does It Do?</vt:lpstr>
      <vt:lpstr>Filter: What Does It Do?</vt:lpstr>
      <vt:lpstr>Filter: What Does It Do?</vt:lpstr>
      <vt:lpstr>Filter: What Does It Do?</vt:lpstr>
      <vt:lpstr>Filter: What Does It Do?</vt:lpstr>
      <vt:lpstr>Filters Detect Different Features</vt:lpstr>
      <vt:lpstr>Different Filters Detect Different Features</vt:lpstr>
      <vt:lpstr>Group Discussion</vt:lpstr>
      <vt:lpstr>Convolutional Layer</vt:lpstr>
      <vt:lpstr>Convolutional Layer</vt:lpstr>
      <vt:lpstr>Convolutional Layer</vt:lpstr>
      <vt:lpstr>Convolutional Layer</vt:lpstr>
      <vt:lpstr>Convolutional Layer: Parameters to Learn</vt:lpstr>
      <vt:lpstr>Convolutional Layers Stacked</vt:lpstr>
      <vt:lpstr>Convolutional Layers Stacked</vt:lpstr>
      <vt:lpstr>Convolutional Layers Stacked</vt:lpstr>
      <vt:lpstr>Convolution: Implementation Details</vt:lpstr>
      <vt:lpstr>Convolution: Implementation Details</vt:lpstr>
      <vt:lpstr>Parameters vs Hyperparameters in Convolutional Layers</vt:lpstr>
      <vt:lpstr>Parameters vs Hyperparameters in Convolutional Layers</vt:lpstr>
      <vt:lpstr>Pooling Layer</vt:lpstr>
      <vt:lpstr>Types of Pooling</vt:lpstr>
      <vt:lpstr>Types of Pooling</vt:lpstr>
      <vt:lpstr>Types of Pooling</vt:lpstr>
      <vt:lpstr>Types of Pooling</vt:lpstr>
      <vt:lpstr>Pooling Layer</vt:lpstr>
      <vt:lpstr>Pooling Layer: Benefits</vt:lpstr>
      <vt:lpstr>Convolutional Neural Networks</vt:lpstr>
      <vt:lpstr>Convolutional Neural Networks</vt:lpstr>
      <vt:lpstr>Convolutional Neural Networks</vt:lpstr>
      <vt:lpstr>Convolutional Neural Networks</vt:lpstr>
      <vt:lpstr>Representation Learning in Deep CNNs</vt:lpstr>
      <vt:lpstr>CNNs for Classification: Feature Learning</vt:lpstr>
      <vt:lpstr>CNNs for Classification: Predictions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Ana Beatriz Costeira Ferreira Dias</cp:lastModifiedBy>
  <cp:revision>888</cp:revision>
  <dcterms:created xsi:type="dcterms:W3CDTF">2024-10-12T11:33:47Z</dcterms:created>
  <dcterms:modified xsi:type="dcterms:W3CDTF">2024-11-22T22:58:10Z</dcterms:modified>
</cp:coreProperties>
</file>